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s/comment6.xml" ContentType="application/vnd.openxmlformats-officedocument.presentationml.comment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s/comment4.xml" ContentType="application/vnd.openxmlformats-officedocument.presentationml.comment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comments/comment5.xml" ContentType="application/vnd.openxmlformats-officedocument.presentationml.comment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comments/comment3.xml" ContentType="application/vnd.openxmlformats-officedocument.presentationml.comment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2" r:id="rId4"/>
    <p:sldId id="258" r:id="rId5"/>
    <p:sldId id="285" r:id="rId6"/>
    <p:sldId id="265" r:id="rId7"/>
    <p:sldId id="263" r:id="rId8"/>
    <p:sldId id="281" r:id="rId9"/>
    <p:sldId id="282" r:id="rId10"/>
    <p:sldId id="266" r:id="rId11"/>
    <p:sldId id="286" r:id="rId12"/>
    <p:sldId id="268" r:id="rId13"/>
    <p:sldId id="261" r:id="rId14"/>
    <p:sldId id="271" r:id="rId15"/>
    <p:sldId id="272" r:id="rId16"/>
    <p:sldId id="287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elle Pisoni" initials="MP" lastIdx="21" clrIdx="0"/>
  <p:cmAuthor id="1" name="Carrie Mitchell" initials="CJM" lastIdx="3" clrIdx="1"/>
  <p:cmAuthor id="2" name="Rachel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6600CC"/>
    <a:srgbClr val="C9F1FF"/>
    <a:srgbClr val="0083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6" d="100"/>
          <a:sy n="66" d="100"/>
        </p:scale>
        <p:origin x="-2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5-06T17:54:26.242" idx="2">
    <p:pos x="1306" y="1589"/>
    <p:text>Collection: Hemera Item number: 96098244 Title: Money with Man</p:text>
  </p:cm>
  <p:cm authorId="0" dt="2010-05-06T18:04:56.946" idx="3">
    <p:pos x="1542" y="2736"/>
    <p:text>Collection: iStockphoto Item number: 92722227 Title: Brooding Guy</p:text>
  </p:cm>
  <p:cm authorId="0" dt="2010-05-06T18:14:52.758" idx="4">
    <p:pos x="5226" y="3177"/>
    <p:text>Collection: iStockphoto Item number: 97500756 Title: Caveman scared</p:text>
  </p:cm>
  <p:cm authorId="0" dt="2010-05-06T18:15:34.743" idx="5">
    <p:pos x="3170" y="3024"/>
    <p:text>Collection: iStockphoto Item number: 91649556 Title: Man And Woman In Love</p:text>
  </p:cm>
  <p:cm authorId="0" dt="2010-05-06T17:53:58.429" idx="1">
    <p:pos x="1368" y="467"/>
    <p:text>Collection: iStockphoto Item number: 93550699 Title: Adventurer with map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5-06T18:36:17.041" idx="6">
    <p:pos x="71" y="2916"/>
    <p:text>Collection: liquidlibrary Item number: 88322667 Title: Dancing couple</p:text>
  </p:cm>
  <p:cm authorId="0" dt="2010-05-06T18:37:51.074" idx="7">
    <p:pos x="5599" y="2976"/>
    <p:text>Collection: iStockphoto Item number: 92548157 Title: Flirt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5-06T19:05:47.102" idx="10">
    <p:pos x="3652" y="4254"/>
    <p:text>Collection: iStockphoto Item number: 94174297 Title: young hero</p:text>
  </p:cm>
  <p:cm authorId="0" dt="2010-05-06T19:32:11.361" idx="11">
    <p:pos x="4693" y="4196"/>
    <p:text>Collection: iStockphoto Item number: 94974926 Title: rich man</p:text>
  </p:cm>
  <p:cm authorId="0" dt="2010-05-06T19:33:20.769" idx="12">
    <p:pos x="2045" y="4144"/>
    <p:text>Collection: iStockphoto Item number: 91647978 Title: Doormen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5-06T19:50:43.952" idx="13">
    <p:pos x="121" y="3051"/>
    <p:text>Collection: iStockphoto Item number: 92722207 Title: Villain Guy</p:text>
  </p:cm>
  <p:cm authorId="0" dt="2010-05-06T19:52:30.595" idx="14">
    <p:pos x="5592" y="3210"/>
    <p:text>Collection: iStockphoto Item number: 95507338 Title: policeman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5-06T20:43:19.923" idx="18">
    <p:pos x="5385" y="37"/>
    <p:text>Collection: Stockbyte Item number: ECO_024 Title: Girl reading giant book, pointing to it</p:text>
  </p:cm>
  <p:cm authorId="0" dt="2010-05-07T08:15:11.741" idx="19">
    <p:pos x="721" y="4106"/>
    <p:text>Collection: Stockbyte Item number: ECO_019 Title: Girl sitting at schooldesk, reading</p:text>
  </p:cm>
  <p:cm authorId="0" dt="2010-05-07T08:16:14.634" idx="20">
    <p:pos x="2625" y="4176"/>
    <p:text>Collection: Stockbyte Item number: ECO_001 Title: Girl holding notebook, sitting on pile of giant schoolbooks</p:text>
  </p:cm>
  <p:cm authorId="0" dt="2010-05-07T08:18:00.903" idx="21">
    <p:pos x="4250" y="4141"/>
    <p:text>Collection: Stockbyte Item number: ECO_022 Title: Boy sitting at schooldesk, reading</p:text>
  </p:cm>
  <p:cm authorId="1" dt="2010-05-11T15:14:46.500" idx="3">
    <p:pos x="5760" y="2208"/>
    <p:text>mage information:
Collection:HemeraItem number:93756206Title:beesLicense type:Royalty-freeMax file size (JPEG): 1.1 MB / 10.1 x 11 in (3,032 x 3,286 px) / 300 dpi Release info:No release required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0-05-11T15:02:39.531" idx="1">
    <p:pos x="5616" y="1728"/>
    <p:text>Image information:
Collection:StockbyteItem number:77005454Title:Students working in library, differential focusLicense type:Royalty-freeMax file size (JPEG): 8 MB / 13.6 x 13.6 in (4,080 x 4,080 px) / 300 dpi Release info:Model releasedPhotographer:StockbyteCopyright:Credit:Stockbyte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1ED8C7-FC1E-4C05-A597-38613B1A9C28}" type="doc">
      <dgm:prSet loTypeId="urn:microsoft.com/office/officeart/2005/8/layout/default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AAE93821-DC63-40AF-AFBD-C196C9FA7661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endParaRPr lang="en-US" sz="1800" b="1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SPEECH: What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say and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think?</a:t>
          </a:r>
          <a:endParaRPr lang="en-US" sz="1800" b="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3AD7AC86-8F2B-42E9-AEBE-52E43C63E67F}" type="parTrans" cxnId="{39A8C5E0-F3E9-4722-9FF4-E9997E5E34BA}">
      <dgm:prSet/>
      <dgm:spPr/>
      <dgm:t>
        <a:bodyPr/>
        <a:lstStyle/>
        <a:p>
          <a:endParaRPr lang="en-US"/>
        </a:p>
      </dgm:t>
    </dgm:pt>
    <dgm:pt modelId="{3F5DF1DA-7AF5-4061-A113-65A207038D0A}" type="sibTrans" cxnId="{39A8C5E0-F3E9-4722-9FF4-E9997E5E34BA}">
      <dgm:prSet/>
      <dgm:spPr/>
      <dgm:t>
        <a:bodyPr/>
        <a:lstStyle/>
        <a:p>
          <a:endParaRPr lang="en-US"/>
        </a:p>
      </dgm:t>
    </dgm:pt>
    <dgm:pt modelId="{CB4686C9-E9FF-4345-BBC3-A9AA71410836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ACTIONS: What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do?</a:t>
          </a:r>
          <a:endParaRPr lang="en-US" sz="1800" b="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EA53E115-ABEC-43B4-BC44-C8FFD978BDA7}" type="parTrans" cxnId="{6ABA4D98-B4DD-4F84-8D12-6EF3799DC2CC}">
      <dgm:prSet/>
      <dgm:spPr/>
      <dgm:t>
        <a:bodyPr/>
        <a:lstStyle/>
        <a:p>
          <a:endParaRPr lang="en-US"/>
        </a:p>
      </dgm:t>
    </dgm:pt>
    <dgm:pt modelId="{09125525-B35F-44F6-944B-9073C1C6AE16}" type="sibTrans" cxnId="{6ABA4D98-B4DD-4F84-8D12-6EF3799DC2CC}">
      <dgm:prSet/>
      <dgm:spPr/>
      <dgm:t>
        <a:bodyPr/>
        <a:lstStyle/>
        <a:p>
          <a:endParaRPr lang="en-US"/>
        </a:p>
      </dgm:t>
    </dgm:pt>
    <dgm:pt modelId="{46340E55-6025-4FDF-A9F8-FFABFAB87CA4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DESCRIPTIONS: How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look?</a:t>
          </a: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1FCD0ABE-6B4B-4510-BC97-49B53B52FA52}" type="parTrans" cxnId="{3BEE4C87-91A7-4761-BA34-31007EF78522}">
      <dgm:prSet/>
      <dgm:spPr/>
      <dgm:t>
        <a:bodyPr/>
        <a:lstStyle/>
        <a:p>
          <a:endParaRPr lang="en-US"/>
        </a:p>
      </dgm:t>
    </dgm:pt>
    <dgm:pt modelId="{0ABF00CB-186E-403E-AEE0-761F3694E82F}" type="sibTrans" cxnId="{3BEE4C87-91A7-4761-BA34-31007EF78522}">
      <dgm:prSet/>
      <dgm:spPr/>
      <dgm:t>
        <a:bodyPr/>
        <a:lstStyle/>
        <a:p>
          <a:endParaRPr lang="en-US"/>
        </a:p>
      </dgm:t>
    </dgm:pt>
    <dgm:pt modelId="{545B73B2-BF41-46DF-97C6-64D475F17F22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REACTION OF OTHERS: What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 the other characters think about the character?</a:t>
          </a: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0E467D5F-66D2-4AD8-B950-5D5D3A93264C}" type="parTrans" cxnId="{11EACC6B-3C71-4FD8-AF2E-9233E9BA1658}">
      <dgm:prSet/>
      <dgm:spPr/>
      <dgm:t>
        <a:bodyPr/>
        <a:lstStyle/>
        <a:p>
          <a:endParaRPr lang="en-US"/>
        </a:p>
      </dgm:t>
    </dgm:pt>
    <dgm:pt modelId="{34A7243D-94DA-408A-8C26-2EC6F6C6FB88}" type="sibTrans" cxnId="{11EACC6B-3C71-4FD8-AF2E-9233E9BA1658}">
      <dgm:prSet/>
      <dgm:spPr/>
      <dgm:t>
        <a:bodyPr/>
        <a:lstStyle/>
        <a:p>
          <a:endParaRPr lang="en-US"/>
        </a:p>
      </dgm:t>
    </dgm:pt>
    <dgm:pt modelId="{B26D6A9F-4845-431B-9E4A-FD652428595E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REACTION OF READERS: How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make you feel?</a:t>
          </a: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7747AA83-49D7-4D6D-AB30-FCEF441BB1FC}" type="parTrans" cxnId="{CD9D78D3-7C1E-4F73-8EF0-BBEC31D8F7BE}">
      <dgm:prSet/>
      <dgm:spPr/>
      <dgm:t>
        <a:bodyPr/>
        <a:lstStyle/>
        <a:p>
          <a:endParaRPr lang="en-US"/>
        </a:p>
      </dgm:t>
    </dgm:pt>
    <dgm:pt modelId="{2CA8B7F4-3493-4D32-8BEF-5E79EAAC7C5E}" type="sibTrans" cxnId="{CD9D78D3-7C1E-4F73-8EF0-BBEC31D8F7BE}">
      <dgm:prSet/>
      <dgm:spPr/>
      <dgm:t>
        <a:bodyPr/>
        <a:lstStyle/>
        <a:p>
          <a:endParaRPr lang="en-US"/>
        </a:p>
      </dgm:t>
    </dgm:pt>
    <dgm:pt modelId="{5B40DA0B-4F5E-4BC1-A218-5884EA6B5BE8}" type="pres">
      <dgm:prSet presAssocID="{CC1ED8C7-FC1E-4C05-A597-38613B1A9C2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FB53EA-BDA4-49BC-AB7F-C31BFB713880}" type="pres">
      <dgm:prSet presAssocID="{AAE93821-DC63-40AF-AFBD-C196C9FA76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A65943-5D66-4FC4-8D2F-72609B850809}" type="pres">
      <dgm:prSet presAssocID="{3F5DF1DA-7AF5-4061-A113-65A207038D0A}" presName="sibTrans" presStyleCnt="0"/>
      <dgm:spPr/>
    </dgm:pt>
    <dgm:pt modelId="{73C311B6-62F5-44F7-A55C-AD2DD615A4DF}" type="pres">
      <dgm:prSet presAssocID="{CB4686C9-E9FF-4345-BBC3-A9AA7141083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A8FDD9-73B1-45AA-A577-3AC540BBE100}" type="pres">
      <dgm:prSet presAssocID="{09125525-B35F-44F6-944B-9073C1C6AE16}" presName="sibTrans" presStyleCnt="0"/>
      <dgm:spPr/>
    </dgm:pt>
    <dgm:pt modelId="{4E97AF0B-707D-4B78-A34C-55C3083477A3}" type="pres">
      <dgm:prSet presAssocID="{46340E55-6025-4FDF-A9F8-FFABFAB87CA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FDF70D-48A0-491A-A26A-7D7F2C131F27}" type="pres">
      <dgm:prSet presAssocID="{0ABF00CB-186E-403E-AEE0-761F3694E82F}" presName="sibTrans" presStyleCnt="0"/>
      <dgm:spPr/>
    </dgm:pt>
    <dgm:pt modelId="{7C5E7C4B-E532-46F0-A9F6-13B2FB5D5708}" type="pres">
      <dgm:prSet presAssocID="{545B73B2-BF41-46DF-97C6-64D475F17F2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108404-88C3-419B-9892-79A5A90417E1}" type="pres">
      <dgm:prSet presAssocID="{34A7243D-94DA-408A-8C26-2EC6F6C6FB88}" presName="sibTrans" presStyleCnt="0"/>
      <dgm:spPr/>
    </dgm:pt>
    <dgm:pt modelId="{A52E3F06-6F9D-4756-893D-7516BA37EFA0}" type="pres">
      <dgm:prSet presAssocID="{B26D6A9F-4845-431B-9E4A-FD652428595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A8C5E0-F3E9-4722-9FF4-E9997E5E34BA}" srcId="{CC1ED8C7-FC1E-4C05-A597-38613B1A9C28}" destId="{AAE93821-DC63-40AF-AFBD-C196C9FA7661}" srcOrd="0" destOrd="0" parTransId="{3AD7AC86-8F2B-42E9-AEBE-52E43C63E67F}" sibTransId="{3F5DF1DA-7AF5-4061-A113-65A207038D0A}"/>
    <dgm:cxn modelId="{3BEE4C87-91A7-4761-BA34-31007EF78522}" srcId="{CC1ED8C7-FC1E-4C05-A597-38613B1A9C28}" destId="{46340E55-6025-4FDF-A9F8-FFABFAB87CA4}" srcOrd="2" destOrd="0" parTransId="{1FCD0ABE-6B4B-4510-BC97-49B53B52FA52}" sibTransId="{0ABF00CB-186E-403E-AEE0-761F3694E82F}"/>
    <dgm:cxn modelId="{A66A7D0E-09DF-4AD5-874D-C4B2540D33D6}" type="presOf" srcId="{CB4686C9-E9FF-4345-BBC3-A9AA71410836}" destId="{73C311B6-62F5-44F7-A55C-AD2DD615A4DF}" srcOrd="0" destOrd="0" presId="urn:microsoft.com/office/officeart/2005/8/layout/default"/>
    <dgm:cxn modelId="{45B57351-2143-447A-A626-BD501C73E82C}" type="presOf" srcId="{CC1ED8C7-FC1E-4C05-A597-38613B1A9C28}" destId="{5B40DA0B-4F5E-4BC1-A218-5884EA6B5BE8}" srcOrd="0" destOrd="0" presId="urn:microsoft.com/office/officeart/2005/8/layout/default"/>
    <dgm:cxn modelId="{857E75E2-41A3-4D70-83B1-84C8736BF22E}" type="presOf" srcId="{AAE93821-DC63-40AF-AFBD-C196C9FA7661}" destId="{B5FB53EA-BDA4-49BC-AB7F-C31BFB713880}" srcOrd="0" destOrd="0" presId="urn:microsoft.com/office/officeart/2005/8/layout/default"/>
    <dgm:cxn modelId="{EE4C4E06-8B73-4DAB-8C9D-29EFA06651B3}" type="presOf" srcId="{545B73B2-BF41-46DF-97C6-64D475F17F22}" destId="{7C5E7C4B-E532-46F0-A9F6-13B2FB5D5708}" srcOrd="0" destOrd="0" presId="urn:microsoft.com/office/officeart/2005/8/layout/default"/>
    <dgm:cxn modelId="{156DB277-3A98-4900-A414-07B48BCA2D03}" type="presOf" srcId="{46340E55-6025-4FDF-A9F8-FFABFAB87CA4}" destId="{4E97AF0B-707D-4B78-A34C-55C3083477A3}" srcOrd="0" destOrd="0" presId="urn:microsoft.com/office/officeart/2005/8/layout/default"/>
    <dgm:cxn modelId="{11EACC6B-3C71-4FD8-AF2E-9233E9BA1658}" srcId="{CC1ED8C7-FC1E-4C05-A597-38613B1A9C28}" destId="{545B73B2-BF41-46DF-97C6-64D475F17F22}" srcOrd="3" destOrd="0" parTransId="{0E467D5F-66D2-4AD8-B950-5D5D3A93264C}" sibTransId="{34A7243D-94DA-408A-8C26-2EC6F6C6FB88}"/>
    <dgm:cxn modelId="{B2774D78-40D1-446E-8DF2-93BBB07A950B}" type="presOf" srcId="{B26D6A9F-4845-431B-9E4A-FD652428595E}" destId="{A52E3F06-6F9D-4756-893D-7516BA37EFA0}" srcOrd="0" destOrd="0" presId="urn:microsoft.com/office/officeart/2005/8/layout/default"/>
    <dgm:cxn modelId="{6ABA4D98-B4DD-4F84-8D12-6EF3799DC2CC}" srcId="{CC1ED8C7-FC1E-4C05-A597-38613B1A9C28}" destId="{CB4686C9-E9FF-4345-BBC3-A9AA71410836}" srcOrd="1" destOrd="0" parTransId="{EA53E115-ABEC-43B4-BC44-C8FFD978BDA7}" sibTransId="{09125525-B35F-44F6-944B-9073C1C6AE16}"/>
    <dgm:cxn modelId="{CD9D78D3-7C1E-4F73-8EF0-BBEC31D8F7BE}" srcId="{CC1ED8C7-FC1E-4C05-A597-38613B1A9C28}" destId="{B26D6A9F-4845-431B-9E4A-FD652428595E}" srcOrd="4" destOrd="0" parTransId="{7747AA83-49D7-4D6D-AB30-FCEF441BB1FC}" sibTransId="{2CA8B7F4-3493-4D32-8BEF-5E79EAAC7C5E}"/>
    <dgm:cxn modelId="{AA26B0BB-1AEE-4DEB-8FF4-6E144CAA9B66}" type="presParOf" srcId="{5B40DA0B-4F5E-4BC1-A218-5884EA6B5BE8}" destId="{B5FB53EA-BDA4-49BC-AB7F-C31BFB713880}" srcOrd="0" destOrd="0" presId="urn:microsoft.com/office/officeart/2005/8/layout/default"/>
    <dgm:cxn modelId="{2A5A69D2-6364-408D-A645-5E062DFB4072}" type="presParOf" srcId="{5B40DA0B-4F5E-4BC1-A218-5884EA6B5BE8}" destId="{41A65943-5D66-4FC4-8D2F-72609B850809}" srcOrd="1" destOrd="0" presId="urn:microsoft.com/office/officeart/2005/8/layout/default"/>
    <dgm:cxn modelId="{02404F97-5C7C-462B-8E94-69F6B082A610}" type="presParOf" srcId="{5B40DA0B-4F5E-4BC1-A218-5884EA6B5BE8}" destId="{73C311B6-62F5-44F7-A55C-AD2DD615A4DF}" srcOrd="2" destOrd="0" presId="urn:microsoft.com/office/officeart/2005/8/layout/default"/>
    <dgm:cxn modelId="{14CD037E-6DC8-43EC-8FE0-3376D9FE82E7}" type="presParOf" srcId="{5B40DA0B-4F5E-4BC1-A218-5884EA6B5BE8}" destId="{33A8FDD9-73B1-45AA-A577-3AC540BBE100}" srcOrd="3" destOrd="0" presId="urn:microsoft.com/office/officeart/2005/8/layout/default"/>
    <dgm:cxn modelId="{437A7BA6-9E6D-48C5-B80F-D8BF6BBA6709}" type="presParOf" srcId="{5B40DA0B-4F5E-4BC1-A218-5884EA6B5BE8}" destId="{4E97AF0B-707D-4B78-A34C-55C3083477A3}" srcOrd="4" destOrd="0" presId="urn:microsoft.com/office/officeart/2005/8/layout/default"/>
    <dgm:cxn modelId="{DA3590C8-38DA-4ABF-B63E-F135BF0CA02C}" type="presParOf" srcId="{5B40DA0B-4F5E-4BC1-A218-5884EA6B5BE8}" destId="{B4FDF70D-48A0-491A-A26A-7D7F2C131F27}" srcOrd="5" destOrd="0" presId="urn:microsoft.com/office/officeart/2005/8/layout/default"/>
    <dgm:cxn modelId="{1EF17349-F185-4B3C-BA5E-8F7EFCA980D4}" type="presParOf" srcId="{5B40DA0B-4F5E-4BC1-A218-5884EA6B5BE8}" destId="{7C5E7C4B-E532-46F0-A9F6-13B2FB5D5708}" srcOrd="6" destOrd="0" presId="urn:microsoft.com/office/officeart/2005/8/layout/default"/>
    <dgm:cxn modelId="{D1DF7CEC-74B0-4539-8A9D-DA9C192BFAB0}" type="presParOf" srcId="{5B40DA0B-4F5E-4BC1-A218-5884EA6B5BE8}" destId="{B2108404-88C3-419B-9892-79A5A90417E1}" srcOrd="7" destOrd="0" presId="urn:microsoft.com/office/officeart/2005/8/layout/default"/>
    <dgm:cxn modelId="{17616384-7F36-490E-9D13-A795CD6F194E}" type="presParOf" srcId="{5B40DA0B-4F5E-4BC1-A218-5884EA6B5BE8}" destId="{A52E3F06-6F9D-4756-893D-7516BA37EFA0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1ED8C7-FC1E-4C05-A597-38613B1A9C28}" type="doc">
      <dgm:prSet loTypeId="urn:microsoft.com/office/officeart/2005/8/layout/default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en-US"/>
        </a:p>
      </dgm:t>
    </dgm:pt>
    <dgm:pt modelId="{AAE93821-DC63-40AF-AFBD-C196C9FA7661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endParaRPr lang="en-US" sz="1800" b="1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SPEECH: What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say and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think?</a:t>
          </a:r>
          <a:endParaRPr lang="en-US" sz="1800" b="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3AD7AC86-8F2B-42E9-AEBE-52E43C63E67F}" type="parTrans" cxnId="{39A8C5E0-F3E9-4722-9FF4-E9997E5E34BA}">
      <dgm:prSet/>
      <dgm:spPr/>
      <dgm:t>
        <a:bodyPr/>
        <a:lstStyle/>
        <a:p>
          <a:endParaRPr lang="en-US"/>
        </a:p>
      </dgm:t>
    </dgm:pt>
    <dgm:pt modelId="{3F5DF1DA-7AF5-4061-A113-65A207038D0A}" type="sibTrans" cxnId="{39A8C5E0-F3E9-4722-9FF4-E9997E5E34BA}">
      <dgm:prSet/>
      <dgm:spPr/>
      <dgm:t>
        <a:bodyPr/>
        <a:lstStyle/>
        <a:p>
          <a:endParaRPr lang="en-US"/>
        </a:p>
      </dgm:t>
    </dgm:pt>
    <dgm:pt modelId="{CB4686C9-E9FF-4345-BBC3-A9AA71410836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ACTION: What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do?</a:t>
          </a:r>
          <a:endParaRPr lang="en-US" sz="1800" b="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EA53E115-ABEC-43B4-BC44-C8FFD978BDA7}" type="parTrans" cxnId="{6ABA4D98-B4DD-4F84-8D12-6EF3799DC2CC}">
      <dgm:prSet/>
      <dgm:spPr/>
      <dgm:t>
        <a:bodyPr/>
        <a:lstStyle/>
        <a:p>
          <a:endParaRPr lang="en-US"/>
        </a:p>
      </dgm:t>
    </dgm:pt>
    <dgm:pt modelId="{09125525-B35F-44F6-944B-9073C1C6AE16}" type="sibTrans" cxnId="{6ABA4D98-B4DD-4F84-8D12-6EF3799DC2CC}">
      <dgm:prSet/>
      <dgm:spPr/>
      <dgm:t>
        <a:bodyPr/>
        <a:lstStyle/>
        <a:p>
          <a:endParaRPr lang="en-US"/>
        </a:p>
      </dgm:t>
    </dgm:pt>
    <dgm:pt modelId="{46340E55-6025-4FDF-A9F8-FFABFAB87CA4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DESCRIPTION: How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look?</a:t>
          </a: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1FCD0ABE-6B4B-4510-BC97-49B53B52FA52}" type="parTrans" cxnId="{3BEE4C87-91A7-4761-BA34-31007EF78522}">
      <dgm:prSet/>
      <dgm:spPr/>
      <dgm:t>
        <a:bodyPr/>
        <a:lstStyle/>
        <a:p>
          <a:endParaRPr lang="en-US"/>
        </a:p>
      </dgm:t>
    </dgm:pt>
    <dgm:pt modelId="{0ABF00CB-186E-403E-AEE0-761F3694E82F}" type="sibTrans" cxnId="{3BEE4C87-91A7-4761-BA34-31007EF78522}">
      <dgm:prSet/>
      <dgm:spPr/>
      <dgm:t>
        <a:bodyPr/>
        <a:lstStyle/>
        <a:p>
          <a:endParaRPr lang="en-US"/>
        </a:p>
      </dgm:t>
    </dgm:pt>
    <dgm:pt modelId="{545B73B2-BF41-46DF-97C6-64D475F17F22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REACTION OF OTHERS: What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 the other characters think about the character?</a:t>
          </a: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0E467D5F-66D2-4AD8-B950-5D5D3A93264C}" type="parTrans" cxnId="{11EACC6B-3C71-4FD8-AF2E-9233E9BA1658}">
      <dgm:prSet/>
      <dgm:spPr/>
      <dgm:t>
        <a:bodyPr/>
        <a:lstStyle/>
        <a:p>
          <a:endParaRPr lang="en-US"/>
        </a:p>
      </dgm:t>
    </dgm:pt>
    <dgm:pt modelId="{34A7243D-94DA-408A-8C26-2EC6F6C6FB88}" type="sibTrans" cxnId="{11EACC6B-3C71-4FD8-AF2E-9233E9BA1658}">
      <dgm:prSet/>
      <dgm:spPr/>
      <dgm:t>
        <a:bodyPr/>
        <a:lstStyle/>
        <a:p>
          <a:endParaRPr lang="en-US"/>
        </a:p>
      </dgm:t>
    </dgm:pt>
    <dgm:pt modelId="{B26D6A9F-4845-431B-9E4A-FD652428595E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REACTION OF READER:  How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make you feel?</a:t>
          </a: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7747AA83-49D7-4D6D-AB30-FCEF441BB1FC}" type="parTrans" cxnId="{CD9D78D3-7C1E-4F73-8EF0-BBEC31D8F7BE}">
      <dgm:prSet/>
      <dgm:spPr/>
      <dgm:t>
        <a:bodyPr/>
        <a:lstStyle/>
        <a:p>
          <a:endParaRPr lang="en-US"/>
        </a:p>
      </dgm:t>
    </dgm:pt>
    <dgm:pt modelId="{2CA8B7F4-3493-4D32-8BEF-5E79EAAC7C5E}" type="sibTrans" cxnId="{CD9D78D3-7C1E-4F73-8EF0-BBEC31D8F7BE}">
      <dgm:prSet/>
      <dgm:spPr/>
      <dgm:t>
        <a:bodyPr/>
        <a:lstStyle/>
        <a:p>
          <a:endParaRPr lang="en-US"/>
        </a:p>
      </dgm:t>
    </dgm:pt>
    <dgm:pt modelId="{5B40DA0B-4F5E-4BC1-A218-5884EA6B5BE8}" type="pres">
      <dgm:prSet presAssocID="{CC1ED8C7-FC1E-4C05-A597-38613B1A9C2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FB53EA-BDA4-49BC-AB7F-C31BFB713880}" type="pres">
      <dgm:prSet presAssocID="{AAE93821-DC63-40AF-AFBD-C196C9FA76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A65943-5D66-4FC4-8D2F-72609B850809}" type="pres">
      <dgm:prSet presAssocID="{3F5DF1DA-7AF5-4061-A113-65A207038D0A}" presName="sibTrans" presStyleCnt="0"/>
      <dgm:spPr/>
    </dgm:pt>
    <dgm:pt modelId="{73C311B6-62F5-44F7-A55C-AD2DD615A4DF}" type="pres">
      <dgm:prSet presAssocID="{CB4686C9-E9FF-4345-BBC3-A9AA7141083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A8FDD9-73B1-45AA-A577-3AC540BBE100}" type="pres">
      <dgm:prSet presAssocID="{09125525-B35F-44F6-944B-9073C1C6AE16}" presName="sibTrans" presStyleCnt="0"/>
      <dgm:spPr/>
    </dgm:pt>
    <dgm:pt modelId="{4E97AF0B-707D-4B78-A34C-55C3083477A3}" type="pres">
      <dgm:prSet presAssocID="{46340E55-6025-4FDF-A9F8-FFABFAB87CA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FDF70D-48A0-491A-A26A-7D7F2C131F27}" type="pres">
      <dgm:prSet presAssocID="{0ABF00CB-186E-403E-AEE0-761F3694E82F}" presName="sibTrans" presStyleCnt="0"/>
      <dgm:spPr/>
    </dgm:pt>
    <dgm:pt modelId="{7C5E7C4B-E532-46F0-A9F6-13B2FB5D5708}" type="pres">
      <dgm:prSet presAssocID="{545B73B2-BF41-46DF-97C6-64D475F17F22}" presName="node" presStyleLbl="node1" presStyleIdx="3" presStyleCnt="5" custScaleY="1302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108404-88C3-419B-9892-79A5A90417E1}" type="pres">
      <dgm:prSet presAssocID="{34A7243D-94DA-408A-8C26-2EC6F6C6FB88}" presName="sibTrans" presStyleCnt="0"/>
      <dgm:spPr/>
    </dgm:pt>
    <dgm:pt modelId="{A52E3F06-6F9D-4756-893D-7516BA37EFA0}" type="pres">
      <dgm:prSet presAssocID="{B26D6A9F-4845-431B-9E4A-FD652428595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B7D3E1-B73D-4ED6-8F03-8DA221FD3541}" type="presOf" srcId="{AAE93821-DC63-40AF-AFBD-C196C9FA7661}" destId="{B5FB53EA-BDA4-49BC-AB7F-C31BFB713880}" srcOrd="0" destOrd="0" presId="urn:microsoft.com/office/officeart/2005/8/layout/default"/>
    <dgm:cxn modelId="{39A8C5E0-F3E9-4722-9FF4-E9997E5E34BA}" srcId="{CC1ED8C7-FC1E-4C05-A597-38613B1A9C28}" destId="{AAE93821-DC63-40AF-AFBD-C196C9FA7661}" srcOrd="0" destOrd="0" parTransId="{3AD7AC86-8F2B-42E9-AEBE-52E43C63E67F}" sibTransId="{3F5DF1DA-7AF5-4061-A113-65A207038D0A}"/>
    <dgm:cxn modelId="{73312EE5-8353-494E-B451-8E368288A112}" type="presOf" srcId="{CB4686C9-E9FF-4345-BBC3-A9AA71410836}" destId="{73C311B6-62F5-44F7-A55C-AD2DD615A4DF}" srcOrd="0" destOrd="0" presId="urn:microsoft.com/office/officeart/2005/8/layout/default"/>
    <dgm:cxn modelId="{3BEE4C87-91A7-4761-BA34-31007EF78522}" srcId="{CC1ED8C7-FC1E-4C05-A597-38613B1A9C28}" destId="{46340E55-6025-4FDF-A9F8-FFABFAB87CA4}" srcOrd="2" destOrd="0" parTransId="{1FCD0ABE-6B4B-4510-BC97-49B53B52FA52}" sibTransId="{0ABF00CB-186E-403E-AEE0-761F3694E82F}"/>
    <dgm:cxn modelId="{EB578E45-D8BE-44CC-91FE-759F83FD58EE}" type="presOf" srcId="{B26D6A9F-4845-431B-9E4A-FD652428595E}" destId="{A52E3F06-6F9D-4756-893D-7516BA37EFA0}" srcOrd="0" destOrd="0" presId="urn:microsoft.com/office/officeart/2005/8/layout/default"/>
    <dgm:cxn modelId="{724065AA-B870-4D44-A2B6-855055D68A6C}" type="presOf" srcId="{CC1ED8C7-FC1E-4C05-A597-38613B1A9C28}" destId="{5B40DA0B-4F5E-4BC1-A218-5884EA6B5BE8}" srcOrd="0" destOrd="0" presId="urn:microsoft.com/office/officeart/2005/8/layout/default"/>
    <dgm:cxn modelId="{11EACC6B-3C71-4FD8-AF2E-9233E9BA1658}" srcId="{CC1ED8C7-FC1E-4C05-A597-38613B1A9C28}" destId="{545B73B2-BF41-46DF-97C6-64D475F17F22}" srcOrd="3" destOrd="0" parTransId="{0E467D5F-66D2-4AD8-B950-5D5D3A93264C}" sibTransId="{34A7243D-94DA-408A-8C26-2EC6F6C6FB88}"/>
    <dgm:cxn modelId="{E4D55105-F18F-4B1F-895B-F2BA4A5EFB40}" type="presOf" srcId="{545B73B2-BF41-46DF-97C6-64D475F17F22}" destId="{7C5E7C4B-E532-46F0-A9F6-13B2FB5D5708}" srcOrd="0" destOrd="0" presId="urn:microsoft.com/office/officeart/2005/8/layout/default"/>
    <dgm:cxn modelId="{C825D094-AB1C-41B1-B922-26ACC5877190}" type="presOf" srcId="{46340E55-6025-4FDF-A9F8-FFABFAB87CA4}" destId="{4E97AF0B-707D-4B78-A34C-55C3083477A3}" srcOrd="0" destOrd="0" presId="urn:microsoft.com/office/officeart/2005/8/layout/default"/>
    <dgm:cxn modelId="{6ABA4D98-B4DD-4F84-8D12-6EF3799DC2CC}" srcId="{CC1ED8C7-FC1E-4C05-A597-38613B1A9C28}" destId="{CB4686C9-E9FF-4345-BBC3-A9AA71410836}" srcOrd="1" destOrd="0" parTransId="{EA53E115-ABEC-43B4-BC44-C8FFD978BDA7}" sibTransId="{09125525-B35F-44F6-944B-9073C1C6AE16}"/>
    <dgm:cxn modelId="{CD9D78D3-7C1E-4F73-8EF0-BBEC31D8F7BE}" srcId="{CC1ED8C7-FC1E-4C05-A597-38613B1A9C28}" destId="{B26D6A9F-4845-431B-9E4A-FD652428595E}" srcOrd="4" destOrd="0" parTransId="{7747AA83-49D7-4D6D-AB30-FCEF441BB1FC}" sibTransId="{2CA8B7F4-3493-4D32-8BEF-5E79EAAC7C5E}"/>
    <dgm:cxn modelId="{6E3B7EA0-85A0-41C0-875B-F9E14CEBA50A}" type="presParOf" srcId="{5B40DA0B-4F5E-4BC1-A218-5884EA6B5BE8}" destId="{B5FB53EA-BDA4-49BC-AB7F-C31BFB713880}" srcOrd="0" destOrd="0" presId="urn:microsoft.com/office/officeart/2005/8/layout/default"/>
    <dgm:cxn modelId="{4FEC796B-905A-4F4C-946A-7A4219F74DDB}" type="presParOf" srcId="{5B40DA0B-4F5E-4BC1-A218-5884EA6B5BE8}" destId="{41A65943-5D66-4FC4-8D2F-72609B850809}" srcOrd="1" destOrd="0" presId="urn:microsoft.com/office/officeart/2005/8/layout/default"/>
    <dgm:cxn modelId="{D2CE9B2D-7C9F-435C-89B0-B8FEE23ABCC2}" type="presParOf" srcId="{5B40DA0B-4F5E-4BC1-A218-5884EA6B5BE8}" destId="{73C311B6-62F5-44F7-A55C-AD2DD615A4DF}" srcOrd="2" destOrd="0" presId="urn:microsoft.com/office/officeart/2005/8/layout/default"/>
    <dgm:cxn modelId="{67F27469-F339-4E89-9350-088C8EB77B0F}" type="presParOf" srcId="{5B40DA0B-4F5E-4BC1-A218-5884EA6B5BE8}" destId="{33A8FDD9-73B1-45AA-A577-3AC540BBE100}" srcOrd="3" destOrd="0" presId="urn:microsoft.com/office/officeart/2005/8/layout/default"/>
    <dgm:cxn modelId="{B739E2CE-9F1C-4D08-9EB1-19B47545F937}" type="presParOf" srcId="{5B40DA0B-4F5E-4BC1-A218-5884EA6B5BE8}" destId="{4E97AF0B-707D-4B78-A34C-55C3083477A3}" srcOrd="4" destOrd="0" presId="urn:microsoft.com/office/officeart/2005/8/layout/default"/>
    <dgm:cxn modelId="{819E8C4A-D95A-44F5-9AA2-D82C699DED03}" type="presParOf" srcId="{5B40DA0B-4F5E-4BC1-A218-5884EA6B5BE8}" destId="{B4FDF70D-48A0-491A-A26A-7D7F2C131F27}" srcOrd="5" destOrd="0" presId="urn:microsoft.com/office/officeart/2005/8/layout/default"/>
    <dgm:cxn modelId="{BEB7AC3A-5914-4128-BE97-922C950AAB8F}" type="presParOf" srcId="{5B40DA0B-4F5E-4BC1-A218-5884EA6B5BE8}" destId="{7C5E7C4B-E532-46F0-A9F6-13B2FB5D5708}" srcOrd="6" destOrd="0" presId="urn:microsoft.com/office/officeart/2005/8/layout/default"/>
    <dgm:cxn modelId="{E06D3824-16FA-4E90-99D4-7022D4FDB14A}" type="presParOf" srcId="{5B40DA0B-4F5E-4BC1-A218-5884EA6B5BE8}" destId="{B2108404-88C3-419B-9892-79A5A90417E1}" srcOrd="7" destOrd="0" presId="urn:microsoft.com/office/officeart/2005/8/layout/default"/>
    <dgm:cxn modelId="{1DE10826-1D42-476F-B942-F86F5CF60863}" type="presParOf" srcId="{5B40DA0B-4F5E-4BC1-A218-5884EA6B5BE8}" destId="{A52E3F06-6F9D-4756-893D-7516BA37EFA0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1ED8C7-FC1E-4C05-A597-38613B1A9C28}" type="doc">
      <dgm:prSet loTypeId="urn:microsoft.com/office/officeart/2005/8/layout/default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en-US"/>
        </a:p>
      </dgm:t>
    </dgm:pt>
    <dgm:pt modelId="{AAE93821-DC63-40AF-AFBD-C196C9FA7661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endParaRPr lang="en-US" sz="1800" b="1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What does the character say and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think?</a:t>
          </a:r>
          <a:endParaRPr lang="en-US" sz="1800" b="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3AD7AC86-8F2B-42E9-AEBE-52E43C63E67F}" type="parTrans" cxnId="{39A8C5E0-F3E9-4722-9FF4-E9997E5E34BA}">
      <dgm:prSet/>
      <dgm:spPr/>
      <dgm:t>
        <a:bodyPr/>
        <a:lstStyle/>
        <a:p>
          <a:endParaRPr lang="en-US"/>
        </a:p>
      </dgm:t>
    </dgm:pt>
    <dgm:pt modelId="{3F5DF1DA-7AF5-4061-A113-65A207038D0A}" type="sibTrans" cxnId="{39A8C5E0-F3E9-4722-9FF4-E9997E5E34BA}">
      <dgm:prSet/>
      <dgm:spPr/>
      <dgm:t>
        <a:bodyPr/>
        <a:lstStyle/>
        <a:p>
          <a:endParaRPr lang="en-US"/>
        </a:p>
      </dgm:t>
    </dgm:pt>
    <dgm:pt modelId="{CB4686C9-E9FF-4345-BBC3-A9AA71410836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What does the character </a:t>
          </a:r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do?</a:t>
          </a:r>
          <a:endParaRPr lang="en-US" sz="1800" b="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EA53E115-ABEC-43B4-BC44-C8FFD978BDA7}" type="parTrans" cxnId="{6ABA4D98-B4DD-4F84-8D12-6EF3799DC2CC}">
      <dgm:prSet/>
      <dgm:spPr/>
      <dgm:t>
        <a:bodyPr/>
        <a:lstStyle/>
        <a:p>
          <a:endParaRPr lang="en-US"/>
        </a:p>
      </dgm:t>
    </dgm:pt>
    <dgm:pt modelId="{09125525-B35F-44F6-944B-9073C1C6AE16}" type="sibTrans" cxnId="{6ABA4D98-B4DD-4F84-8D12-6EF3799DC2CC}">
      <dgm:prSet/>
      <dgm:spPr/>
      <dgm:t>
        <a:bodyPr/>
        <a:lstStyle/>
        <a:p>
          <a:endParaRPr lang="en-US"/>
        </a:p>
      </dgm:t>
    </dgm:pt>
    <dgm:pt modelId="{46340E55-6025-4FDF-A9F8-FFABFAB87CA4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How does the character look?</a:t>
          </a: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1FCD0ABE-6B4B-4510-BC97-49B53B52FA52}" type="parTrans" cxnId="{3BEE4C87-91A7-4761-BA34-31007EF78522}">
      <dgm:prSet/>
      <dgm:spPr/>
      <dgm:t>
        <a:bodyPr/>
        <a:lstStyle/>
        <a:p>
          <a:endParaRPr lang="en-US"/>
        </a:p>
      </dgm:t>
    </dgm:pt>
    <dgm:pt modelId="{0ABF00CB-186E-403E-AEE0-761F3694E82F}" type="sibTrans" cxnId="{3BEE4C87-91A7-4761-BA34-31007EF78522}">
      <dgm:prSet/>
      <dgm:spPr/>
      <dgm:t>
        <a:bodyPr/>
        <a:lstStyle/>
        <a:p>
          <a:endParaRPr lang="en-US"/>
        </a:p>
      </dgm:t>
    </dgm:pt>
    <dgm:pt modelId="{545B73B2-BF41-46DF-97C6-64D475F17F22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endParaRPr lang="en-US" sz="1800" b="0" dirty="0" smtClean="0">
            <a:solidFill>
              <a:schemeClr val="tx1"/>
            </a:solidFill>
            <a:latin typeface="+mn-lt"/>
          </a:endParaRPr>
        </a:p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What do the other characters think about the character?</a:t>
          </a: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0E467D5F-66D2-4AD8-B950-5D5D3A93264C}" type="parTrans" cxnId="{11EACC6B-3C71-4FD8-AF2E-9233E9BA1658}">
      <dgm:prSet/>
      <dgm:spPr/>
      <dgm:t>
        <a:bodyPr/>
        <a:lstStyle/>
        <a:p>
          <a:endParaRPr lang="en-US"/>
        </a:p>
      </dgm:t>
    </dgm:pt>
    <dgm:pt modelId="{34A7243D-94DA-408A-8C26-2EC6F6C6FB88}" type="sibTrans" cxnId="{11EACC6B-3C71-4FD8-AF2E-9233E9BA1658}">
      <dgm:prSet/>
      <dgm:spPr/>
      <dgm:t>
        <a:bodyPr/>
        <a:lstStyle/>
        <a:p>
          <a:endParaRPr lang="en-US"/>
        </a:p>
      </dgm:t>
    </dgm:pt>
    <dgm:pt modelId="{B26D6A9F-4845-431B-9E4A-FD652428595E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1800" b="0" dirty="0" smtClean="0">
              <a:solidFill>
                <a:schemeClr val="tx1"/>
              </a:solidFill>
              <a:latin typeface="+mn-lt"/>
              <a:cs typeface="Arial" pitchFamily="34" charset="0"/>
            </a:rPr>
            <a:t>How does the character make you feel?</a:t>
          </a:r>
        </a:p>
        <a:p>
          <a:endParaRPr lang="en-US" sz="1800" b="1" dirty="0" smtClean="0">
            <a:solidFill>
              <a:schemeClr val="tx1"/>
            </a:solidFill>
            <a:latin typeface="+mn-lt"/>
          </a:endParaRPr>
        </a:p>
        <a:p>
          <a:endParaRPr lang="en-US" sz="1800" b="1" dirty="0">
            <a:solidFill>
              <a:schemeClr val="tx1"/>
            </a:solidFill>
            <a:latin typeface="+mn-lt"/>
          </a:endParaRPr>
        </a:p>
      </dgm:t>
    </dgm:pt>
    <dgm:pt modelId="{7747AA83-49D7-4D6D-AB30-FCEF441BB1FC}" type="parTrans" cxnId="{CD9D78D3-7C1E-4F73-8EF0-BBEC31D8F7BE}">
      <dgm:prSet/>
      <dgm:spPr/>
      <dgm:t>
        <a:bodyPr/>
        <a:lstStyle/>
        <a:p>
          <a:endParaRPr lang="en-US"/>
        </a:p>
      </dgm:t>
    </dgm:pt>
    <dgm:pt modelId="{2CA8B7F4-3493-4D32-8BEF-5E79EAAC7C5E}" type="sibTrans" cxnId="{CD9D78D3-7C1E-4F73-8EF0-BBEC31D8F7BE}">
      <dgm:prSet/>
      <dgm:spPr/>
      <dgm:t>
        <a:bodyPr/>
        <a:lstStyle/>
        <a:p>
          <a:endParaRPr lang="en-US"/>
        </a:p>
      </dgm:t>
    </dgm:pt>
    <dgm:pt modelId="{5B40DA0B-4F5E-4BC1-A218-5884EA6B5BE8}" type="pres">
      <dgm:prSet presAssocID="{CC1ED8C7-FC1E-4C05-A597-38613B1A9C2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FB53EA-BDA4-49BC-AB7F-C31BFB713880}" type="pres">
      <dgm:prSet presAssocID="{AAE93821-DC63-40AF-AFBD-C196C9FA76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A65943-5D66-4FC4-8D2F-72609B850809}" type="pres">
      <dgm:prSet presAssocID="{3F5DF1DA-7AF5-4061-A113-65A207038D0A}" presName="sibTrans" presStyleCnt="0"/>
      <dgm:spPr/>
    </dgm:pt>
    <dgm:pt modelId="{73C311B6-62F5-44F7-A55C-AD2DD615A4DF}" type="pres">
      <dgm:prSet presAssocID="{CB4686C9-E9FF-4345-BBC3-A9AA7141083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A8FDD9-73B1-45AA-A577-3AC540BBE100}" type="pres">
      <dgm:prSet presAssocID="{09125525-B35F-44F6-944B-9073C1C6AE16}" presName="sibTrans" presStyleCnt="0"/>
      <dgm:spPr/>
    </dgm:pt>
    <dgm:pt modelId="{4E97AF0B-707D-4B78-A34C-55C3083477A3}" type="pres">
      <dgm:prSet presAssocID="{46340E55-6025-4FDF-A9F8-FFABFAB87CA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FDF70D-48A0-491A-A26A-7D7F2C131F27}" type="pres">
      <dgm:prSet presAssocID="{0ABF00CB-186E-403E-AEE0-761F3694E82F}" presName="sibTrans" presStyleCnt="0"/>
      <dgm:spPr/>
    </dgm:pt>
    <dgm:pt modelId="{7C5E7C4B-E532-46F0-A9F6-13B2FB5D5708}" type="pres">
      <dgm:prSet presAssocID="{545B73B2-BF41-46DF-97C6-64D475F17F2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108404-88C3-419B-9892-79A5A90417E1}" type="pres">
      <dgm:prSet presAssocID="{34A7243D-94DA-408A-8C26-2EC6F6C6FB88}" presName="sibTrans" presStyleCnt="0"/>
      <dgm:spPr/>
    </dgm:pt>
    <dgm:pt modelId="{A52E3F06-6F9D-4756-893D-7516BA37EFA0}" type="pres">
      <dgm:prSet presAssocID="{B26D6A9F-4845-431B-9E4A-FD652428595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D60E6B-09E5-4E3A-8E4C-5FE8F6221BCF}" type="presOf" srcId="{AAE93821-DC63-40AF-AFBD-C196C9FA7661}" destId="{B5FB53EA-BDA4-49BC-AB7F-C31BFB713880}" srcOrd="0" destOrd="0" presId="urn:microsoft.com/office/officeart/2005/8/layout/default"/>
    <dgm:cxn modelId="{39A8C5E0-F3E9-4722-9FF4-E9997E5E34BA}" srcId="{CC1ED8C7-FC1E-4C05-A597-38613B1A9C28}" destId="{AAE93821-DC63-40AF-AFBD-C196C9FA7661}" srcOrd="0" destOrd="0" parTransId="{3AD7AC86-8F2B-42E9-AEBE-52E43C63E67F}" sibTransId="{3F5DF1DA-7AF5-4061-A113-65A207038D0A}"/>
    <dgm:cxn modelId="{CB21F3A5-22E8-44A6-A61B-63C6D305D1EA}" type="presOf" srcId="{545B73B2-BF41-46DF-97C6-64D475F17F22}" destId="{7C5E7C4B-E532-46F0-A9F6-13B2FB5D5708}" srcOrd="0" destOrd="0" presId="urn:microsoft.com/office/officeart/2005/8/layout/default"/>
    <dgm:cxn modelId="{08CFD4FE-ABB9-4A46-8975-05478B24F774}" type="presOf" srcId="{B26D6A9F-4845-431B-9E4A-FD652428595E}" destId="{A52E3F06-6F9D-4756-893D-7516BA37EFA0}" srcOrd="0" destOrd="0" presId="urn:microsoft.com/office/officeart/2005/8/layout/default"/>
    <dgm:cxn modelId="{3BEE4C87-91A7-4761-BA34-31007EF78522}" srcId="{CC1ED8C7-FC1E-4C05-A597-38613B1A9C28}" destId="{46340E55-6025-4FDF-A9F8-FFABFAB87CA4}" srcOrd="2" destOrd="0" parTransId="{1FCD0ABE-6B4B-4510-BC97-49B53B52FA52}" sibTransId="{0ABF00CB-186E-403E-AEE0-761F3694E82F}"/>
    <dgm:cxn modelId="{38AD6119-88FE-44AA-8340-B6BAD0A0D58C}" type="presOf" srcId="{46340E55-6025-4FDF-A9F8-FFABFAB87CA4}" destId="{4E97AF0B-707D-4B78-A34C-55C3083477A3}" srcOrd="0" destOrd="0" presId="urn:microsoft.com/office/officeart/2005/8/layout/default"/>
    <dgm:cxn modelId="{7B26CAA4-5339-4816-A5C9-7FDD9ADF685B}" type="presOf" srcId="{CB4686C9-E9FF-4345-BBC3-A9AA71410836}" destId="{73C311B6-62F5-44F7-A55C-AD2DD615A4DF}" srcOrd="0" destOrd="0" presId="urn:microsoft.com/office/officeart/2005/8/layout/default"/>
    <dgm:cxn modelId="{11EACC6B-3C71-4FD8-AF2E-9233E9BA1658}" srcId="{CC1ED8C7-FC1E-4C05-A597-38613B1A9C28}" destId="{545B73B2-BF41-46DF-97C6-64D475F17F22}" srcOrd="3" destOrd="0" parTransId="{0E467D5F-66D2-4AD8-B950-5D5D3A93264C}" sibTransId="{34A7243D-94DA-408A-8C26-2EC6F6C6FB88}"/>
    <dgm:cxn modelId="{6ABA4D98-B4DD-4F84-8D12-6EF3799DC2CC}" srcId="{CC1ED8C7-FC1E-4C05-A597-38613B1A9C28}" destId="{CB4686C9-E9FF-4345-BBC3-A9AA71410836}" srcOrd="1" destOrd="0" parTransId="{EA53E115-ABEC-43B4-BC44-C8FFD978BDA7}" sibTransId="{09125525-B35F-44F6-944B-9073C1C6AE16}"/>
    <dgm:cxn modelId="{CD9D78D3-7C1E-4F73-8EF0-BBEC31D8F7BE}" srcId="{CC1ED8C7-FC1E-4C05-A597-38613B1A9C28}" destId="{B26D6A9F-4845-431B-9E4A-FD652428595E}" srcOrd="4" destOrd="0" parTransId="{7747AA83-49D7-4D6D-AB30-FCEF441BB1FC}" sibTransId="{2CA8B7F4-3493-4D32-8BEF-5E79EAAC7C5E}"/>
    <dgm:cxn modelId="{5B949BCE-A3D7-43F1-AECD-5792DA136BF1}" type="presOf" srcId="{CC1ED8C7-FC1E-4C05-A597-38613B1A9C28}" destId="{5B40DA0B-4F5E-4BC1-A218-5884EA6B5BE8}" srcOrd="0" destOrd="0" presId="urn:microsoft.com/office/officeart/2005/8/layout/default"/>
    <dgm:cxn modelId="{DF8CFC45-C399-4EDA-9145-DC9A84A07B65}" type="presParOf" srcId="{5B40DA0B-4F5E-4BC1-A218-5884EA6B5BE8}" destId="{B5FB53EA-BDA4-49BC-AB7F-C31BFB713880}" srcOrd="0" destOrd="0" presId="urn:microsoft.com/office/officeart/2005/8/layout/default"/>
    <dgm:cxn modelId="{699ED8AA-90D5-426F-9E73-C7EEFA2F134C}" type="presParOf" srcId="{5B40DA0B-4F5E-4BC1-A218-5884EA6B5BE8}" destId="{41A65943-5D66-4FC4-8D2F-72609B850809}" srcOrd="1" destOrd="0" presId="urn:microsoft.com/office/officeart/2005/8/layout/default"/>
    <dgm:cxn modelId="{4D537C3E-1A14-4EDE-AE68-20614A11689A}" type="presParOf" srcId="{5B40DA0B-4F5E-4BC1-A218-5884EA6B5BE8}" destId="{73C311B6-62F5-44F7-A55C-AD2DD615A4DF}" srcOrd="2" destOrd="0" presId="urn:microsoft.com/office/officeart/2005/8/layout/default"/>
    <dgm:cxn modelId="{4A7580BB-46F7-41FF-B9E2-75C26BBE120C}" type="presParOf" srcId="{5B40DA0B-4F5E-4BC1-A218-5884EA6B5BE8}" destId="{33A8FDD9-73B1-45AA-A577-3AC540BBE100}" srcOrd="3" destOrd="0" presId="urn:microsoft.com/office/officeart/2005/8/layout/default"/>
    <dgm:cxn modelId="{5A81A89C-B73E-45EA-B72A-38221A20D4D3}" type="presParOf" srcId="{5B40DA0B-4F5E-4BC1-A218-5884EA6B5BE8}" destId="{4E97AF0B-707D-4B78-A34C-55C3083477A3}" srcOrd="4" destOrd="0" presId="urn:microsoft.com/office/officeart/2005/8/layout/default"/>
    <dgm:cxn modelId="{8102D6B7-1B6E-4C76-B95B-438BEF96A430}" type="presParOf" srcId="{5B40DA0B-4F5E-4BC1-A218-5884EA6B5BE8}" destId="{B4FDF70D-48A0-491A-A26A-7D7F2C131F27}" srcOrd="5" destOrd="0" presId="urn:microsoft.com/office/officeart/2005/8/layout/default"/>
    <dgm:cxn modelId="{FA4A2ECD-3DF3-454B-B45A-ADC8660C7D3F}" type="presParOf" srcId="{5B40DA0B-4F5E-4BC1-A218-5884EA6B5BE8}" destId="{7C5E7C4B-E532-46F0-A9F6-13B2FB5D5708}" srcOrd="6" destOrd="0" presId="urn:microsoft.com/office/officeart/2005/8/layout/default"/>
    <dgm:cxn modelId="{2F5A9899-913E-4B5D-B3D6-DC7E6B24C854}" type="presParOf" srcId="{5B40DA0B-4F5E-4BC1-A218-5884EA6B5BE8}" destId="{B2108404-88C3-419B-9892-79A5A90417E1}" srcOrd="7" destOrd="0" presId="urn:microsoft.com/office/officeart/2005/8/layout/default"/>
    <dgm:cxn modelId="{D3409EE1-424C-4DBA-AF74-CE06CF637BB2}" type="presParOf" srcId="{5B40DA0B-4F5E-4BC1-A218-5884EA6B5BE8}" destId="{A52E3F06-6F9D-4756-893D-7516BA37EFA0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FB53EA-BDA4-49BC-AB7F-C31BFB713880}">
      <dsp:nvSpPr>
        <dsp:cNvPr id="0" name=""/>
        <dsp:cNvSpPr/>
      </dsp:nvSpPr>
      <dsp:spPr>
        <a:xfrm>
          <a:off x="0" y="267493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SPEECH: What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say and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think?</a:t>
          </a:r>
          <a:endParaRPr lang="en-US" sz="1800" b="0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0" y="267493"/>
        <a:ext cx="2714624" cy="1628775"/>
      </dsp:txXfrm>
    </dsp:sp>
    <dsp:sp modelId="{73C311B6-62F5-44F7-A55C-AD2DD615A4DF}">
      <dsp:nvSpPr>
        <dsp:cNvPr id="0" name=""/>
        <dsp:cNvSpPr/>
      </dsp:nvSpPr>
      <dsp:spPr>
        <a:xfrm>
          <a:off x="2986087" y="267493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ACTIONS: What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do?</a:t>
          </a:r>
          <a:endParaRPr lang="en-US" sz="1800" b="0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2986087" y="267493"/>
        <a:ext cx="2714624" cy="1628775"/>
      </dsp:txXfrm>
    </dsp:sp>
    <dsp:sp modelId="{4E97AF0B-707D-4B78-A34C-55C3083477A3}">
      <dsp:nvSpPr>
        <dsp:cNvPr id="0" name=""/>
        <dsp:cNvSpPr/>
      </dsp:nvSpPr>
      <dsp:spPr>
        <a:xfrm>
          <a:off x="5972175" y="267493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DESCRIPTIONS: How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look?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5972175" y="267493"/>
        <a:ext cx="2714624" cy="1628775"/>
      </dsp:txXfrm>
    </dsp:sp>
    <dsp:sp modelId="{7C5E7C4B-E532-46F0-A9F6-13B2FB5D5708}">
      <dsp:nvSpPr>
        <dsp:cNvPr id="0" name=""/>
        <dsp:cNvSpPr/>
      </dsp:nvSpPr>
      <dsp:spPr>
        <a:xfrm>
          <a:off x="1493043" y="2167731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REACTION OF OTHERS: What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 the other characters think about the character?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1493043" y="2167731"/>
        <a:ext cx="2714624" cy="1628775"/>
      </dsp:txXfrm>
    </dsp:sp>
    <dsp:sp modelId="{A52E3F06-6F9D-4756-893D-7516BA37EFA0}">
      <dsp:nvSpPr>
        <dsp:cNvPr id="0" name=""/>
        <dsp:cNvSpPr/>
      </dsp:nvSpPr>
      <dsp:spPr>
        <a:xfrm>
          <a:off x="4479131" y="2167731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REACTION OF READERS: How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make you feel?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4479131" y="2167731"/>
        <a:ext cx="2714624" cy="162877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FB53EA-BDA4-49BC-AB7F-C31BFB713880}">
      <dsp:nvSpPr>
        <dsp:cNvPr id="0" name=""/>
        <dsp:cNvSpPr/>
      </dsp:nvSpPr>
      <dsp:spPr>
        <a:xfrm>
          <a:off x="0" y="20937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SPEECH: What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say and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think?</a:t>
          </a:r>
          <a:endParaRPr lang="en-US" sz="1800" b="0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0" y="20937"/>
        <a:ext cx="2714624" cy="1628775"/>
      </dsp:txXfrm>
    </dsp:sp>
    <dsp:sp modelId="{73C311B6-62F5-44F7-A55C-AD2DD615A4DF}">
      <dsp:nvSpPr>
        <dsp:cNvPr id="0" name=""/>
        <dsp:cNvSpPr/>
      </dsp:nvSpPr>
      <dsp:spPr>
        <a:xfrm>
          <a:off x="2986087" y="20937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ACTION: What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do?</a:t>
          </a:r>
          <a:endParaRPr lang="en-US" sz="1800" b="0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2986087" y="20937"/>
        <a:ext cx="2714624" cy="1628775"/>
      </dsp:txXfrm>
    </dsp:sp>
    <dsp:sp modelId="{4E97AF0B-707D-4B78-A34C-55C3083477A3}">
      <dsp:nvSpPr>
        <dsp:cNvPr id="0" name=""/>
        <dsp:cNvSpPr/>
      </dsp:nvSpPr>
      <dsp:spPr>
        <a:xfrm>
          <a:off x="5972175" y="20937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DESCRIPTION: How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look?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5972175" y="20937"/>
        <a:ext cx="2714624" cy="1628775"/>
      </dsp:txXfrm>
    </dsp:sp>
    <dsp:sp modelId="{7C5E7C4B-E532-46F0-A9F6-13B2FB5D5708}">
      <dsp:nvSpPr>
        <dsp:cNvPr id="0" name=""/>
        <dsp:cNvSpPr/>
      </dsp:nvSpPr>
      <dsp:spPr>
        <a:xfrm>
          <a:off x="1493043" y="1921175"/>
          <a:ext cx="2714624" cy="2121886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REACTION OF OTHERS: What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 the other characters think about the character?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1493043" y="1921175"/>
        <a:ext cx="2714624" cy="2121886"/>
      </dsp:txXfrm>
    </dsp:sp>
    <dsp:sp modelId="{A52E3F06-6F9D-4756-893D-7516BA37EFA0}">
      <dsp:nvSpPr>
        <dsp:cNvPr id="0" name=""/>
        <dsp:cNvSpPr/>
      </dsp:nvSpPr>
      <dsp:spPr>
        <a:xfrm>
          <a:off x="4479131" y="2167731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REACTION OF READER:  How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does the character make you feel?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4479131" y="2167731"/>
        <a:ext cx="2714624" cy="162877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FB53EA-BDA4-49BC-AB7F-C31BFB713880}">
      <dsp:nvSpPr>
        <dsp:cNvPr id="0" name=""/>
        <dsp:cNvSpPr/>
      </dsp:nvSpPr>
      <dsp:spPr>
        <a:xfrm>
          <a:off x="0" y="267493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What does the character say and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think?</a:t>
          </a:r>
          <a:endParaRPr lang="en-US" sz="1800" b="0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0" y="267493"/>
        <a:ext cx="2714624" cy="1628775"/>
      </dsp:txXfrm>
    </dsp:sp>
    <dsp:sp modelId="{73C311B6-62F5-44F7-A55C-AD2DD615A4DF}">
      <dsp:nvSpPr>
        <dsp:cNvPr id="0" name=""/>
        <dsp:cNvSpPr/>
      </dsp:nvSpPr>
      <dsp:spPr>
        <a:xfrm>
          <a:off x="2986087" y="267493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What does the character </a:t>
          </a: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do?</a:t>
          </a:r>
          <a:endParaRPr lang="en-US" sz="1800" b="0" kern="1200" dirty="0" smtClean="0">
            <a:solidFill>
              <a:schemeClr val="tx1"/>
            </a:solidFill>
            <a:latin typeface="+mn-lt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2986087" y="267493"/>
        <a:ext cx="2714624" cy="1628775"/>
      </dsp:txXfrm>
    </dsp:sp>
    <dsp:sp modelId="{4E97AF0B-707D-4B78-A34C-55C3083477A3}">
      <dsp:nvSpPr>
        <dsp:cNvPr id="0" name=""/>
        <dsp:cNvSpPr/>
      </dsp:nvSpPr>
      <dsp:spPr>
        <a:xfrm>
          <a:off x="5972175" y="267493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How does the character look?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5972175" y="267493"/>
        <a:ext cx="2714624" cy="1628775"/>
      </dsp:txXfrm>
    </dsp:sp>
    <dsp:sp modelId="{7C5E7C4B-E532-46F0-A9F6-13B2FB5D5708}">
      <dsp:nvSpPr>
        <dsp:cNvPr id="0" name=""/>
        <dsp:cNvSpPr/>
      </dsp:nvSpPr>
      <dsp:spPr>
        <a:xfrm>
          <a:off x="1493043" y="2167731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0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What do the other characters think about the character?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1493043" y="2167731"/>
        <a:ext cx="2714624" cy="1628775"/>
      </dsp:txXfrm>
    </dsp:sp>
    <dsp:sp modelId="{A52E3F06-6F9D-4756-893D-7516BA37EFA0}">
      <dsp:nvSpPr>
        <dsp:cNvPr id="0" name=""/>
        <dsp:cNvSpPr/>
      </dsp:nvSpPr>
      <dsp:spPr>
        <a:xfrm>
          <a:off x="4479131" y="2167731"/>
          <a:ext cx="2714624" cy="16287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latin typeface="+mn-lt"/>
              <a:cs typeface="Arial" pitchFamily="34" charset="0"/>
            </a:rPr>
            <a:t>How does the character make you feel?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latin typeface="+mn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latin typeface="+mn-lt"/>
          </a:endParaRPr>
        </a:p>
      </dsp:txBody>
      <dsp:txXfrm>
        <a:off x="4479131" y="2167731"/>
        <a:ext cx="2714624" cy="16287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4D18738-3C75-47FA-BE22-0537F30C10DE}" type="datetimeFigureOut">
              <a:rPr lang="en-US"/>
              <a:pPr>
                <a:defRPr/>
              </a:pPr>
              <a:t>9/17/2012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E72F7BE-8874-4B74-9D9B-342034D86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A9533C1-247E-4AA9-A4B6-C5432454F92E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38FD5BF-B4C6-4C31-951F-FE4D3D4316D1}" type="slidenum">
              <a:rPr lang="en-US" smtClean="0">
                <a:cs typeface="Arial" charset="0"/>
              </a:rPr>
              <a:pPr/>
              <a:t>14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C0E9FF4-2F89-4C1B-A1E5-4204C9EE519C}" type="slidenum">
              <a:rPr lang="en-US" smtClean="0">
                <a:cs typeface="Arial" charset="0"/>
              </a:rPr>
              <a:pPr/>
              <a:t>15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71A4E28-31CA-4ED0-9B0D-95F649D1C779}" type="slidenum">
              <a:rPr lang="en-US" smtClean="0">
                <a:cs typeface="Arial" charset="0"/>
              </a:rPr>
              <a:pPr/>
              <a:t>2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5BC876-6F39-4641-BD8A-1CFC30E8F358}" type="slidenum">
              <a:rPr lang="en-US" smtClean="0">
                <a:cs typeface="Arial" charset="0"/>
              </a:rPr>
              <a:pPr/>
              <a:t>3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D6D9D81-0D90-4DBA-8944-E6DE41F428AA}" type="slidenum">
              <a:rPr lang="en-US" smtClean="0">
                <a:cs typeface="Arial" charset="0"/>
              </a:rPr>
              <a:pPr/>
              <a:t>4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6F7AE33-124C-4605-B9C5-8001E159C822}" type="slidenum">
              <a:rPr lang="en-US" smtClean="0">
                <a:cs typeface="Arial" charset="0"/>
              </a:rPr>
              <a:pPr/>
              <a:t>6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478850-9473-45D5-9DA2-29A5C94A61C5}" type="slidenum">
              <a:rPr lang="en-US" smtClean="0">
                <a:cs typeface="Arial" charset="0"/>
              </a:rPr>
              <a:pPr/>
              <a:t>7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D8B2508-18FA-47BF-A32F-5CE6B2B5435B}" type="slidenum">
              <a:rPr lang="en-US" smtClean="0">
                <a:cs typeface="Arial" charset="0"/>
              </a:rPr>
              <a:pPr/>
              <a:t>10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E1AA0D0-0DFB-4D98-A755-6D25D494539E}" type="slidenum">
              <a:rPr lang="en-US" smtClean="0">
                <a:cs typeface="Arial" charset="0"/>
              </a:rPr>
              <a:pPr/>
              <a:t>12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0BB149-FCD9-4426-899E-AEB90DF0355E}" type="slidenum">
              <a:rPr lang="en-US" smtClean="0">
                <a:cs typeface="Arial" charset="0"/>
              </a:rPr>
              <a:pPr/>
              <a:t>13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4600" y="1981200"/>
            <a:ext cx="5867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4600" y="3124200"/>
            <a:ext cx="5867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F3313-C970-406E-9CB1-F7AD272F6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1B59B-C564-4683-9D2A-0329797B53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0"/>
            <a:ext cx="19431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56769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AB719-9DAF-42FF-8C93-8C9273AABC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14E94-9475-4151-B46E-5BC6C42F24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3BB7C-6A86-4847-AD8D-23C5503DC9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CB932-48DC-431E-970A-E3FB365C37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3CFB8-87BD-434D-AE90-2743ADA33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46914-E87A-4BA7-8939-0206CC43A2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3E414-D728-46A2-9C61-5D82A4A7F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79B04-EE3E-45E0-8E16-AA63287B9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914B9-585B-4B61-9AFC-9AC5365332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6EE6AD41-BEC2-4270-A053-E8E15C5BA8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200000"/>
        <a:buBlip>
          <a:blip r:embed="rId14"/>
        </a:buBlip>
        <a:defRPr sz="3200" b="1" i="1">
          <a:solidFill>
            <a:srgbClr val="33CC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200000"/>
        <a:buBlip>
          <a:blip r:embed="rId14"/>
        </a:buBlip>
        <a:defRPr sz="2800" b="1" i="1">
          <a:solidFill>
            <a:srgbClr val="33CCFF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200000"/>
        <a:buBlip>
          <a:blip r:embed="rId14"/>
        </a:buBlip>
        <a:defRPr sz="2400" b="1" i="1">
          <a:solidFill>
            <a:srgbClr val="33CCFF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comments" Target="../comments/comment5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comments" Target="../comments/commen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6000" dirty="0" smtClean="0">
                <a:solidFill>
                  <a:schemeClr val="accent6"/>
                </a:solidFill>
              </a:rPr>
              <a:t>Character </a:t>
            </a:r>
            <a:r>
              <a:rPr lang="en-US" sz="6000" dirty="0" smtClean="0">
                <a:solidFill>
                  <a:schemeClr val="accent6"/>
                </a:solidFill>
              </a:rPr>
              <a:t>Analysis</a:t>
            </a:r>
            <a:endParaRPr lang="en-US" sz="6000" dirty="0">
              <a:solidFill>
                <a:schemeClr val="accent6"/>
              </a:solidFill>
            </a:endParaRPr>
          </a:p>
        </p:txBody>
      </p:sp>
      <p:pic>
        <p:nvPicPr>
          <p:cNvPr id="14338" name="Picture 4" descr="C:\Users\Tanya\Pictures\space_guy_zero_gravity_floating_md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762000"/>
            <a:ext cx="952500" cy="1231900"/>
          </a:xfrm>
          <a:prstGeom prst="rect">
            <a:avLst/>
          </a:prstGeom>
          <a:solidFill>
            <a:srgbClr val="D2D2F4"/>
          </a:solidFill>
          <a:ln w="9525">
            <a:noFill/>
            <a:miter lim="800000"/>
            <a:headEnd/>
            <a:tailEnd/>
          </a:ln>
        </p:spPr>
      </p:pic>
      <p:pic>
        <p:nvPicPr>
          <p:cNvPr id="14339" name="Picture 5" descr="C:\Users\Tanya\Pictures\fat_cat_francis_running_off_with_other_peoples_money_md_cl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125" y="2590800"/>
            <a:ext cx="16795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C:\Users\Tanya\Pictures\boy_happy_mothers_day_hug_md_clr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4572000"/>
            <a:ext cx="9937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 descr="C:\Users\Tanya\Pictures\grunge_sad_walk_md_clr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4343400"/>
            <a:ext cx="771525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Box 9"/>
          <p:cNvSpPr txBox="1">
            <a:spLocks noChangeArrowheads="1"/>
          </p:cNvSpPr>
          <p:nvPr/>
        </p:nvSpPr>
        <p:spPr bwMode="auto">
          <a:xfrm>
            <a:off x="304800" y="1981200"/>
            <a:ext cx="1905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  <a:cs typeface="+mn-cs"/>
              </a:rPr>
              <a:t>adventurous</a:t>
            </a:r>
          </a:p>
        </p:txBody>
      </p:sp>
      <p:sp>
        <p:nvSpPr>
          <p:cNvPr id="2057" name="TextBox 10"/>
          <p:cNvSpPr txBox="1">
            <a:spLocks noChangeArrowheads="1"/>
          </p:cNvSpPr>
          <p:nvPr/>
        </p:nvSpPr>
        <p:spPr bwMode="auto">
          <a:xfrm>
            <a:off x="457200" y="3962400"/>
            <a:ext cx="1371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  <a:cs typeface="+mn-cs"/>
              </a:rPr>
              <a:t>greedy</a:t>
            </a:r>
          </a:p>
        </p:txBody>
      </p:sp>
      <p:sp>
        <p:nvSpPr>
          <p:cNvPr id="14344" name="TextBox 11"/>
          <p:cNvSpPr txBox="1">
            <a:spLocks noChangeArrowheads="1"/>
          </p:cNvSpPr>
          <p:nvPr/>
        </p:nvSpPr>
        <p:spPr bwMode="auto">
          <a:xfrm>
            <a:off x="1524000" y="5562600"/>
            <a:ext cx="1371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unhappy</a:t>
            </a:r>
          </a:p>
        </p:txBody>
      </p:sp>
      <p:sp>
        <p:nvSpPr>
          <p:cNvPr id="14345" name="TextBox 12"/>
          <p:cNvSpPr txBox="1">
            <a:spLocks noChangeArrowheads="1"/>
          </p:cNvSpPr>
          <p:nvPr/>
        </p:nvSpPr>
        <p:spPr bwMode="auto">
          <a:xfrm>
            <a:off x="4419600" y="5862638"/>
            <a:ext cx="1219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loving</a:t>
            </a:r>
          </a:p>
        </p:txBody>
      </p:sp>
      <p:pic>
        <p:nvPicPr>
          <p:cNvPr id="14346" name="Picture 8" descr="C:\Users\Tanya\Pictures\gingerbread_man_wolf_md_clr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0800" y="5029200"/>
            <a:ext cx="17891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" name="TextBox 14"/>
          <p:cNvSpPr txBox="1">
            <a:spLocks noChangeArrowheads="1"/>
          </p:cNvSpPr>
          <p:nvPr/>
        </p:nvSpPr>
        <p:spPr bwMode="auto">
          <a:xfrm>
            <a:off x="7239000" y="5943600"/>
            <a:ext cx="1600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  <a:cs typeface="+mn-cs"/>
              </a:rPr>
              <a:t>aggressive</a:t>
            </a:r>
          </a:p>
        </p:txBody>
      </p:sp>
      <p:sp>
        <p:nvSpPr>
          <p:cNvPr id="2062" name="TextBox 15"/>
          <p:cNvSpPr txBox="1">
            <a:spLocks noChangeArrowheads="1"/>
          </p:cNvSpPr>
          <p:nvPr/>
        </p:nvSpPr>
        <p:spPr bwMode="auto">
          <a:xfrm>
            <a:off x="5638800" y="4648200"/>
            <a:ext cx="121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  <a:cs typeface="+mn-cs"/>
              </a:rPr>
              <a:t>fearful</a:t>
            </a:r>
          </a:p>
        </p:txBody>
      </p:sp>
      <p:sp>
        <p:nvSpPr>
          <p:cNvPr id="14349" name="TextBox 14"/>
          <p:cNvSpPr txBox="1">
            <a:spLocks noChangeArrowheads="1"/>
          </p:cNvSpPr>
          <p:nvPr/>
        </p:nvSpPr>
        <p:spPr bwMode="auto">
          <a:xfrm>
            <a:off x="3048000" y="3276600"/>
            <a:ext cx="4876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When you read a story, think about the characters as if they were real people.</a:t>
            </a:r>
          </a:p>
          <a:p>
            <a:endParaRPr lang="en-US"/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8104188" y="6718300"/>
          <a:ext cx="1040130" cy="140208"/>
        </p:xfrm>
        <a:graphic>
          <a:graphicData uri="http://schemas.openxmlformats.org/drawingml/2006/table">
            <a:tbl>
              <a:tblPr/>
              <a:tblGrid>
                <a:gridCol w="1040130"/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Arial"/>
                        </a:rPr>
                        <a:t>©2010 </a:t>
                      </a:r>
                      <a:r>
                        <a:rPr lang="en-US" sz="800" dirty="0" err="1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Arial"/>
                        </a:rPr>
                        <a:t>Thinkstock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www.bbc.co.uk/cbeebies/images/stories/world/wisdom/pag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4366" y="1"/>
            <a:ext cx="120963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533400" y="1371600"/>
            <a:ext cx="77724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A long time ago,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Nyame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the god of the sky gave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Ananzi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the spider a huge pot which held all the wisdom of the world. 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Nyame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told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Ananzi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the spider to share this wisdom with everyone he met.</a:t>
            </a: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The pot was filled with wonderful pictures, stories, and music and many more exciting ideas.  Whenever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Ananzi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looked in the pot he learned something new.</a:t>
            </a: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  <a:p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Ananzi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didn’t want to share the wisdom.  “I will keep it for myself!”  he thought.</a:t>
            </a: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So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Ananzi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decided to hid the pot of wisdom on the top of a tall tree, where no one  else could find it.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  <a:p>
            <a:endParaRPr lang="en-US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838200"/>
            <a:ext cx="753745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i="1" dirty="0">
                <a:solidFill>
                  <a:schemeClr val="accent6"/>
                </a:solidFill>
                <a:latin typeface="+mn-lt"/>
                <a:cs typeface="+mn-cs"/>
              </a:rPr>
              <a:t>Let’s Practice</a:t>
            </a:r>
            <a:r>
              <a:rPr lang="en-US" sz="3600" i="1" dirty="0" smtClean="0">
                <a:solidFill>
                  <a:schemeClr val="accent6"/>
                </a:solidFill>
                <a:latin typeface="+mn-lt"/>
                <a:cs typeface="+mn-cs"/>
              </a:rPr>
              <a:t>!</a:t>
            </a:r>
            <a:endParaRPr lang="en-US" sz="3600" i="1" dirty="0">
              <a:latin typeface="+mn-lt"/>
              <a:cs typeface="+mn-cs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8104188" y="6718300"/>
          <a:ext cx="1040130" cy="140208"/>
        </p:xfrm>
        <a:graphic>
          <a:graphicData uri="http://schemas.openxmlformats.org/drawingml/2006/table">
            <a:tbl>
              <a:tblPr/>
              <a:tblGrid>
                <a:gridCol w="1040130"/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Arial"/>
                        </a:rPr>
                        <a:t>©2010 </a:t>
                      </a:r>
                      <a:r>
                        <a:rPr lang="en-US" sz="800" dirty="0" err="1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Arial"/>
                        </a:rPr>
                        <a:t>Thinkstock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074" name="Picture 2" descr="C:\Users\e805225\AppData\Local\Microsoft\Windows\Temporary Internet Files\Content.IE5\UEOX7LC1\MP900384735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2750" y="5715000"/>
            <a:ext cx="118125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0"/>
            <a:ext cx="8686800" cy="6096000"/>
          </a:xfrm>
        </p:spPr>
        <p:txBody>
          <a:bodyPr/>
          <a:lstStyle/>
          <a:p>
            <a:pPr>
              <a:buNone/>
            </a:pP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tied a rope around the pot and then tied it around</a:t>
            </a:r>
          </a:p>
          <a:p>
            <a:pPr>
              <a:buNone/>
            </a:pP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 waist.  But the pot was too heavy and kept getting in</a:t>
            </a:r>
          </a:p>
          <a:p>
            <a:pPr>
              <a:buNone/>
            </a:pPr>
            <a:r>
              <a:rPr lang="en-US" sz="2300" b="0" i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Ananzi’s</a:t>
            </a: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way.</a:t>
            </a:r>
          </a:p>
          <a:p>
            <a:pPr>
              <a:buNone/>
            </a:pPr>
            <a:endParaRPr lang="en-US" sz="2300" b="0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2300" b="0" i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Ananzi’s</a:t>
            </a: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son watched him climb the tree.  “Tie the pot to</a:t>
            </a:r>
          </a:p>
          <a:p>
            <a:pPr>
              <a:buNone/>
            </a:pP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back” he shouted.  “It will make the climb easier.”</a:t>
            </a:r>
          </a:p>
          <a:p>
            <a:pPr>
              <a:buNone/>
            </a:pP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 when </a:t>
            </a:r>
            <a:r>
              <a:rPr lang="en-US" sz="2300" b="0" i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Ananzi</a:t>
            </a: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got to the top he was very angry.  “My</a:t>
            </a:r>
          </a:p>
          <a:p>
            <a:pPr>
              <a:buNone/>
            </a:pP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 knows more than I do and I have the pot of</a:t>
            </a:r>
          </a:p>
          <a:p>
            <a:pPr>
              <a:buNone/>
            </a:pP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wisdom.” he cried.</a:t>
            </a:r>
          </a:p>
          <a:p>
            <a:pPr>
              <a:buNone/>
            </a:pPr>
            <a:endParaRPr lang="en-US" sz="2300" b="0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2300" b="0" i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Ananzi</a:t>
            </a: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was so angry that he threw the pot away. Crash!</a:t>
            </a:r>
          </a:p>
          <a:p>
            <a:pPr>
              <a:buNone/>
            </a:pP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pot broke into hundreds of pieces.</a:t>
            </a:r>
          </a:p>
          <a:p>
            <a:pPr>
              <a:buNone/>
            </a:pPr>
            <a:endParaRPr lang="en-US" sz="2300" b="0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Whoosh!  The wisdom flew everywhere!  People found</a:t>
            </a:r>
          </a:p>
          <a:p>
            <a:pPr>
              <a:buNone/>
            </a:pP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bits of wisdom and started taking it home to their</a:t>
            </a:r>
          </a:p>
          <a:p>
            <a:pPr>
              <a:buNone/>
            </a:pPr>
            <a:r>
              <a:rPr lang="en-US" sz="2300" b="0" i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friends.</a:t>
            </a:r>
          </a:p>
          <a:p>
            <a:pPr>
              <a:buNone/>
            </a:pPr>
            <a:endParaRPr lang="en-US" sz="2300" b="0" i="0" dirty="0" smtClean="0">
              <a:solidFill>
                <a:schemeClr val="tx1"/>
              </a:solidFill>
            </a:endParaRPr>
          </a:p>
        </p:txBody>
      </p:sp>
      <p:pic>
        <p:nvPicPr>
          <p:cNvPr id="4098" name="Picture 2" descr="C:\Users\e805225\AppData\Local\Microsoft\Windows\Temporary Internet Files\Content.IE5\O8XW28XY\MC90044467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0"/>
            <a:ext cx="1219200" cy="1578820"/>
          </a:xfrm>
          <a:prstGeom prst="rect">
            <a:avLst/>
          </a:prstGeom>
          <a:noFill/>
        </p:spPr>
      </p:pic>
      <p:pic>
        <p:nvPicPr>
          <p:cNvPr id="4101" name="Picture 5" descr="C:\Users\e805225\AppData\Local\Microsoft\Windows\Temporary Internet Files\Content.IE5\UEOX7LC1\MM900236315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3276600"/>
            <a:ext cx="6477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228600" y="990600"/>
          <a:ext cx="8686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76200" y="685800"/>
            <a:ext cx="594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Character Name: 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Ananzi</a:t>
            </a:r>
            <a:r>
              <a:rPr lang="en-US" b="1" u="sng" dirty="0" smtClean="0"/>
              <a:t>________</a:t>
            </a:r>
            <a:endParaRPr lang="en-US" b="1" dirty="0"/>
          </a:p>
        </p:txBody>
      </p:sp>
      <p:sp>
        <p:nvSpPr>
          <p:cNvPr id="10244" name="TextBox 8"/>
          <p:cNvSpPr txBox="1">
            <a:spLocks noChangeArrowheads="1"/>
          </p:cNvSpPr>
          <p:nvPr/>
        </p:nvSpPr>
        <p:spPr bwMode="auto">
          <a:xfrm>
            <a:off x="0" y="5105400"/>
            <a:ext cx="891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latin typeface="+mn-lt"/>
                <a:cs typeface="+mn-cs"/>
              </a:rPr>
              <a:t>Name a character trait ________________</a:t>
            </a:r>
          </a:p>
        </p:txBody>
      </p:sp>
      <p:sp>
        <p:nvSpPr>
          <p:cNvPr id="10245" name="TextBox 9"/>
          <p:cNvSpPr txBox="1">
            <a:spLocks noChangeArrowheads="1"/>
          </p:cNvSpPr>
          <p:nvPr/>
        </p:nvSpPr>
        <p:spPr bwMode="auto">
          <a:xfrm>
            <a:off x="0" y="5638800"/>
            <a:ext cx="883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latin typeface="+mn-lt"/>
                <a:cs typeface="+mn-cs"/>
              </a:rPr>
              <a:t>If possible name another character trait 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Z:\newtek\_backgrounds_1.02\Art\power_point\17-\fishy_bubbles\bubb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90600" y="-381000"/>
            <a:ext cx="7239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5" descr="Z:\newtek\_backgrounds_1.02\Art\power_point\17-\fishy_bubbles\bubbl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3352800"/>
            <a:ext cx="3352800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6" descr="Z:\newtek\_backgrounds_1.02\Art\power_point\17-\fishy_bubbles\bubbl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4648200"/>
            <a:ext cx="152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6" descr="7700545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2743200"/>
            <a:ext cx="3352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066800" y="838200"/>
            <a:ext cx="3352800" cy="3600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i="1" dirty="0">
                <a:solidFill>
                  <a:schemeClr val="accent6"/>
                </a:solidFill>
                <a:latin typeface="Georgia" pitchFamily="18" charset="0"/>
                <a:cs typeface="+mn-cs"/>
              </a:rPr>
              <a:t>How does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i="1" dirty="0">
                <a:solidFill>
                  <a:schemeClr val="accent6"/>
                </a:solidFill>
                <a:latin typeface="Georgia" pitchFamily="18" charset="0"/>
                <a:cs typeface="+mn-cs"/>
              </a:rPr>
              <a:t>understanding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i="1" dirty="0">
                <a:solidFill>
                  <a:schemeClr val="accent6"/>
                </a:solidFill>
                <a:latin typeface="Georgia" pitchFamily="18" charset="0"/>
                <a:cs typeface="+mn-cs"/>
              </a:rPr>
              <a:t>character traits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i="1" dirty="0">
                <a:solidFill>
                  <a:schemeClr val="accent6"/>
                </a:solidFill>
                <a:latin typeface="Georgia" pitchFamily="18" charset="0"/>
                <a:cs typeface="+mn-cs"/>
              </a:rPr>
              <a:t>help me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i="1" dirty="0">
                <a:solidFill>
                  <a:schemeClr val="accent6"/>
                </a:solidFill>
                <a:latin typeface="Georgia" pitchFamily="18" charset="0"/>
                <a:cs typeface="+mn-cs"/>
              </a:rPr>
              <a:t>understand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i="1" dirty="0">
                <a:solidFill>
                  <a:schemeClr val="accent6"/>
                </a:solidFill>
                <a:latin typeface="Georgia" pitchFamily="18" charset="0"/>
                <a:cs typeface="+mn-cs"/>
              </a:rPr>
              <a:t>the story?</a:t>
            </a:r>
          </a:p>
          <a:p>
            <a:pPr>
              <a:defRPr/>
            </a:pPr>
            <a:endParaRPr lang="en-US" dirty="0">
              <a:cs typeface="+mn-cs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8104188" y="6718300"/>
          <a:ext cx="1040130" cy="140208"/>
        </p:xfrm>
        <a:graphic>
          <a:graphicData uri="http://schemas.openxmlformats.org/drawingml/2006/table">
            <a:tbl>
              <a:tblPr/>
              <a:tblGrid>
                <a:gridCol w="1040130"/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Arial"/>
                        </a:rPr>
                        <a:t>©2010 </a:t>
                      </a:r>
                      <a:r>
                        <a:rPr lang="en-US" sz="800" dirty="0" err="1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Arial"/>
                        </a:rPr>
                        <a:t>Thinkstock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8686800" cy="5334000"/>
          </a:xfrm>
          <a:effectLst/>
        </p:spPr>
        <p:txBody>
          <a:bodyPr/>
          <a:lstStyle/>
          <a:p>
            <a:pPr indent="457200" eaLnBrk="1" hangingPunct="1">
              <a:buFont typeface="Wingdings" pitchFamily="2" charset="2"/>
              <a:buChar char="§"/>
              <a:defRPr/>
            </a:pPr>
            <a:r>
              <a:rPr lang="en-US" sz="2400" b="0" i="0" dirty="0" smtClean="0">
                <a:solidFill>
                  <a:schemeClr val="tx1"/>
                </a:solidFill>
              </a:rPr>
              <a:t>Help us understand why characters speak and act the way they do.</a:t>
            </a:r>
          </a:p>
          <a:p>
            <a:pPr indent="457200" eaLnBrk="1" hangingPunct="1">
              <a:buFont typeface="Wingdings" pitchFamily="2" charset="2"/>
              <a:buChar char="§"/>
              <a:defRPr/>
            </a:pPr>
            <a:r>
              <a:rPr lang="en-US" sz="2400" b="0" i="0" dirty="0" smtClean="0">
                <a:solidFill>
                  <a:schemeClr val="tx1"/>
                </a:solidFill>
              </a:rPr>
              <a:t>Help us understand what the characters think or why they have certain beliefs. </a:t>
            </a:r>
          </a:p>
          <a:p>
            <a:pPr indent="457200" eaLnBrk="1" hangingPunct="1">
              <a:buFont typeface="Wingdings" pitchFamily="2" charset="2"/>
              <a:buChar char="§"/>
              <a:defRPr/>
            </a:pPr>
            <a:r>
              <a:rPr lang="en-US" sz="2400" b="0" i="0" dirty="0" smtClean="0">
                <a:solidFill>
                  <a:schemeClr val="tx1"/>
                </a:solidFill>
              </a:rPr>
              <a:t>Help us understand a character’s relationships with other characters.</a:t>
            </a:r>
          </a:p>
          <a:p>
            <a:pPr indent="457200" eaLnBrk="1" hangingPunct="1">
              <a:buFont typeface="Wingdings" pitchFamily="2" charset="2"/>
              <a:buChar char="§"/>
              <a:defRPr/>
            </a:pPr>
            <a:r>
              <a:rPr lang="en-US" sz="2400" b="0" i="0" dirty="0" smtClean="0">
                <a:solidFill>
                  <a:schemeClr val="tx1"/>
                </a:solidFill>
              </a:rPr>
              <a:t>Help us predict what characters might do next.</a:t>
            </a:r>
          </a:p>
          <a:p>
            <a:pPr indent="457200" eaLnBrk="1" hangingPunct="1">
              <a:buFont typeface="Wingdings" pitchFamily="2" charset="2"/>
              <a:buChar char="§"/>
              <a:defRPr/>
            </a:pPr>
            <a:r>
              <a:rPr lang="en-US" sz="2400" b="0" i="0" dirty="0" smtClean="0">
                <a:solidFill>
                  <a:schemeClr val="tx1"/>
                </a:solidFill>
              </a:rPr>
              <a:t>Help us make inferences and to draw conclusions about events in the story.</a:t>
            </a:r>
          </a:p>
          <a:p>
            <a:pPr indent="0" eaLnBrk="1" hangingPunct="1">
              <a:buFontTx/>
              <a:buNone/>
              <a:defRPr/>
            </a:pPr>
            <a:endParaRPr lang="en-US" sz="2800" b="0" i="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33400"/>
            <a:ext cx="42354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i="1" dirty="0">
                <a:solidFill>
                  <a:schemeClr val="accent6"/>
                </a:solidFill>
                <a:latin typeface="+mn-lt"/>
                <a:cs typeface="+mn-cs"/>
              </a:rPr>
              <a:t>Character Traits:</a:t>
            </a:r>
            <a:endParaRPr lang="en-US" sz="4000" i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057400"/>
            <a:ext cx="8153400" cy="4419600"/>
          </a:xfrm>
          <a:effectLst/>
        </p:spPr>
        <p:txBody>
          <a:bodyPr/>
          <a:lstStyle/>
          <a:p>
            <a:pPr indent="457200" eaLnBrk="1" hangingPunct="1">
              <a:buFont typeface="Wingdings" pitchFamily="2" charset="2"/>
              <a:buChar char="§"/>
              <a:defRPr/>
            </a:pPr>
            <a:r>
              <a:rPr lang="en-US" sz="2800" b="0" i="0" dirty="0" smtClean="0">
                <a:solidFill>
                  <a:schemeClr val="tx1"/>
                </a:solidFill>
              </a:rPr>
              <a:t>Why </a:t>
            </a:r>
            <a:r>
              <a:rPr lang="en-US" sz="2800" b="0" i="0" dirty="0" smtClean="0">
                <a:solidFill>
                  <a:schemeClr val="tx1"/>
                </a:solidFill>
              </a:rPr>
              <a:t>does </a:t>
            </a:r>
            <a:r>
              <a:rPr lang="en-US" sz="2800" b="0" i="0" dirty="0" err="1" smtClean="0">
                <a:solidFill>
                  <a:schemeClr val="tx1"/>
                </a:solidFill>
              </a:rPr>
              <a:t>Ananzi</a:t>
            </a:r>
            <a:r>
              <a:rPr lang="en-US" sz="2800" b="0" i="0" dirty="0" smtClean="0">
                <a:solidFill>
                  <a:schemeClr val="tx1"/>
                </a:solidFill>
              </a:rPr>
              <a:t> want to hide the pot of knowledge</a:t>
            </a:r>
            <a:r>
              <a:rPr lang="en-US" sz="2800" b="0" i="0" dirty="0" smtClean="0">
                <a:solidFill>
                  <a:schemeClr val="tx1"/>
                </a:solidFill>
              </a:rPr>
              <a:t>?</a:t>
            </a:r>
            <a:endParaRPr lang="en-US" sz="2800" b="0" i="0" dirty="0" smtClean="0">
              <a:solidFill>
                <a:schemeClr val="tx1"/>
              </a:solidFill>
            </a:endParaRPr>
          </a:p>
          <a:p>
            <a:pPr indent="457200" eaLnBrk="1" hangingPunct="1">
              <a:buFont typeface="Wingdings" pitchFamily="2" charset="2"/>
              <a:buChar char="§"/>
              <a:defRPr/>
            </a:pPr>
            <a:r>
              <a:rPr lang="en-US" sz="2800" b="0" i="0" dirty="0" smtClean="0">
                <a:solidFill>
                  <a:schemeClr val="tx1"/>
                </a:solidFill>
              </a:rPr>
              <a:t>How </a:t>
            </a:r>
            <a:r>
              <a:rPr lang="en-US" sz="2800" b="0" i="0" dirty="0" smtClean="0">
                <a:solidFill>
                  <a:schemeClr val="tx1"/>
                </a:solidFill>
              </a:rPr>
              <a:t>does </a:t>
            </a:r>
            <a:r>
              <a:rPr lang="en-US" sz="2800" b="0" i="0" dirty="0" err="1" smtClean="0">
                <a:solidFill>
                  <a:schemeClr val="tx1"/>
                </a:solidFill>
              </a:rPr>
              <a:t>Ananzi</a:t>
            </a:r>
            <a:r>
              <a:rPr lang="en-US" sz="2800" b="0" i="0" dirty="0" smtClean="0">
                <a:solidFill>
                  <a:schemeClr val="tx1"/>
                </a:solidFill>
              </a:rPr>
              <a:t> feel about his son</a:t>
            </a:r>
            <a:r>
              <a:rPr lang="en-US" sz="2800" b="0" i="0" dirty="0" smtClean="0">
                <a:solidFill>
                  <a:schemeClr val="tx1"/>
                </a:solidFill>
              </a:rPr>
              <a:t>? </a:t>
            </a:r>
            <a:endParaRPr lang="en-US" sz="2800" b="0" i="0" dirty="0" smtClean="0">
              <a:solidFill>
                <a:schemeClr val="tx1"/>
              </a:solidFill>
            </a:endParaRPr>
          </a:p>
          <a:p>
            <a:pPr indent="457200" eaLnBrk="1" hangingPunct="1">
              <a:buFont typeface="Wingdings" pitchFamily="2" charset="2"/>
              <a:buChar char="§"/>
              <a:defRPr/>
            </a:pPr>
            <a:r>
              <a:rPr lang="en-US" sz="2800" b="0" i="0" dirty="0" smtClean="0">
                <a:solidFill>
                  <a:schemeClr val="tx1"/>
                </a:solidFill>
              </a:rPr>
              <a:t>What kind of </a:t>
            </a:r>
            <a:r>
              <a:rPr lang="en-US" sz="2800" b="0" i="0" dirty="0" smtClean="0">
                <a:solidFill>
                  <a:schemeClr val="tx1"/>
                </a:solidFill>
              </a:rPr>
              <a:t>relationship will </a:t>
            </a:r>
            <a:r>
              <a:rPr lang="en-US" sz="2800" b="0" i="0" dirty="0" err="1" smtClean="0">
                <a:solidFill>
                  <a:schemeClr val="tx1"/>
                </a:solidFill>
              </a:rPr>
              <a:t>Ananzi</a:t>
            </a:r>
            <a:r>
              <a:rPr lang="en-US" sz="2800" b="0" i="0" dirty="0" smtClean="0">
                <a:solidFill>
                  <a:schemeClr val="tx1"/>
                </a:solidFill>
              </a:rPr>
              <a:t> have with the people who now have bits of knowledge</a:t>
            </a:r>
            <a:r>
              <a:rPr lang="en-US" sz="2800" b="0" i="0" dirty="0" smtClean="0">
                <a:solidFill>
                  <a:schemeClr val="tx1"/>
                </a:solidFill>
              </a:rPr>
              <a:t>?</a:t>
            </a:r>
            <a:endParaRPr lang="en-US" sz="2800" b="0" i="0" dirty="0" smtClean="0">
              <a:solidFill>
                <a:schemeClr val="tx1"/>
              </a:solidFill>
            </a:endParaRPr>
          </a:p>
          <a:p>
            <a:pPr indent="457200" eaLnBrk="1" hangingPunct="1">
              <a:buFont typeface="Wingdings" pitchFamily="2" charset="2"/>
              <a:buChar char="§"/>
              <a:defRPr/>
            </a:pPr>
            <a:r>
              <a:rPr lang="en-US" sz="2800" b="0" i="0" dirty="0" smtClean="0">
                <a:solidFill>
                  <a:schemeClr val="tx1"/>
                </a:solidFill>
              </a:rPr>
              <a:t>What </a:t>
            </a:r>
            <a:r>
              <a:rPr lang="en-US" sz="2800" b="0" i="0" dirty="0" smtClean="0">
                <a:solidFill>
                  <a:schemeClr val="tx1"/>
                </a:solidFill>
              </a:rPr>
              <a:t>might </a:t>
            </a:r>
            <a:r>
              <a:rPr lang="en-US" sz="2800" b="0" i="0" dirty="0" err="1" smtClean="0">
                <a:solidFill>
                  <a:schemeClr val="tx1"/>
                </a:solidFill>
              </a:rPr>
              <a:t>Ananzi</a:t>
            </a:r>
            <a:r>
              <a:rPr lang="en-US" sz="2800" b="0" i="0" dirty="0" smtClean="0">
                <a:solidFill>
                  <a:schemeClr val="tx1"/>
                </a:solidFill>
              </a:rPr>
              <a:t> do about losing the pot of knowledge</a:t>
            </a:r>
            <a:r>
              <a:rPr lang="en-US" sz="2800" b="0" i="0" dirty="0" smtClean="0">
                <a:solidFill>
                  <a:schemeClr val="tx1"/>
                </a:solidFill>
              </a:rPr>
              <a:t>?</a:t>
            </a:r>
            <a:endParaRPr lang="en-US" sz="2800" b="0" i="0" dirty="0" smtClean="0">
              <a:solidFill>
                <a:schemeClr val="tx1"/>
              </a:solidFill>
            </a:endParaRPr>
          </a:p>
          <a:p>
            <a:pPr indent="457200" eaLnBrk="1" hangingPunct="1">
              <a:buFont typeface="Wingdings" pitchFamily="2" charset="2"/>
              <a:buChar char="§"/>
              <a:defRPr/>
            </a:pPr>
            <a:r>
              <a:rPr lang="en-US" sz="2800" b="0" i="0" dirty="0" smtClean="0">
                <a:solidFill>
                  <a:schemeClr val="tx1"/>
                </a:solidFill>
              </a:rPr>
              <a:t>What lesson could </a:t>
            </a:r>
            <a:r>
              <a:rPr lang="en-US" sz="2800" b="0" i="0" dirty="0" err="1" smtClean="0">
                <a:solidFill>
                  <a:schemeClr val="tx1"/>
                </a:solidFill>
              </a:rPr>
              <a:t>Ananzi</a:t>
            </a:r>
            <a:r>
              <a:rPr lang="en-US" sz="2800" b="0" i="0" dirty="0" smtClean="0">
                <a:solidFill>
                  <a:schemeClr val="tx1"/>
                </a:solidFill>
              </a:rPr>
              <a:t> learn from the events in the story</a:t>
            </a:r>
            <a:r>
              <a:rPr lang="en-US" sz="2800" b="0" i="0" dirty="0" smtClean="0">
                <a:solidFill>
                  <a:schemeClr val="tx1"/>
                </a:solidFill>
              </a:rPr>
              <a:t>?</a:t>
            </a:r>
            <a:endParaRPr lang="en-US" sz="2800" b="0" i="0" dirty="0" smtClean="0">
              <a:solidFill>
                <a:schemeClr val="tx1"/>
              </a:solidFill>
            </a:endParaRPr>
          </a:p>
          <a:p>
            <a:pPr indent="0" eaLnBrk="1" hangingPunct="1">
              <a:buFontTx/>
              <a:buNone/>
              <a:defRPr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i="1" dirty="0">
                <a:solidFill>
                  <a:schemeClr val="accent6"/>
                </a:solidFill>
                <a:latin typeface="+mj-lt"/>
                <a:cs typeface="+mn-cs"/>
              </a:rPr>
              <a:t>Let’s see how knowing </a:t>
            </a:r>
            <a:br>
              <a:rPr lang="en-US" sz="4000" i="1" dirty="0">
                <a:solidFill>
                  <a:schemeClr val="accent6"/>
                </a:solidFill>
                <a:latin typeface="+mj-lt"/>
                <a:cs typeface="+mn-cs"/>
              </a:rPr>
            </a:br>
            <a:r>
              <a:rPr lang="en-US" sz="4000" i="1" dirty="0" err="1" smtClean="0">
                <a:solidFill>
                  <a:schemeClr val="accent6"/>
                </a:solidFill>
                <a:latin typeface="+mj-lt"/>
                <a:cs typeface="+mn-cs"/>
              </a:rPr>
              <a:t>Ananzi</a:t>
            </a:r>
            <a:r>
              <a:rPr lang="en-US" sz="4000" i="1" dirty="0" err="1" smtClean="0">
                <a:solidFill>
                  <a:schemeClr val="accent6"/>
                </a:solidFill>
                <a:latin typeface="+mj-lt"/>
                <a:cs typeface="+mn-cs"/>
              </a:rPr>
              <a:t>’s</a:t>
            </a:r>
            <a:r>
              <a:rPr lang="en-US" sz="4000" i="1" dirty="0" smtClean="0">
                <a:solidFill>
                  <a:schemeClr val="accent6"/>
                </a:solidFill>
                <a:latin typeface="+mj-lt"/>
                <a:cs typeface="+mn-cs"/>
              </a:rPr>
              <a:t> </a:t>
            </a:r>
            <a:r>
              <a:rPr lang="en-US" sz="4000" i="1" dirty="0">
                <a:solidFill>
                  <a:schemeClr val="accent6"/>
                </a:solidFill>
                <a:latin typeface="+mj-lt"/>
                <a:cs typeface="+mn-cs"/>
              </a:rPr>
              <a:t>character traits </a:t>
            </a:r>
            <a:br>
              <a:rPr lang="en-US" sz="4000" i="1" dirty="0">
                <a:solidFill>
                  <a:schemeClr val="accent6"/>
                </a:solidFill>
                <a:latin typeface="+mj-lt"/>
                <a:cs typeface="+mn-cs"/>
              </a:rPr>
            </a:br>
            <a:r>
              <a:rPr lang="en-US" sz="4000" i="1" dirty="0">
                <a:solidFill>
                  <a:schemeClr val="accent6"/>
                </a:solidFill>
                <a:latin typeface="+mj-lt"/>
                <a:cs typeface="+mn-cs"/>
              </a:rPr>
              <a:t>might help us understand the story…</a:t>
            </a:r>
            <a:endParaRPr lang="en-US" sz="4000" i="1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turn…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Now using the SADRR chart, create a character analysis of Rachel from the story “Eleven”.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Tanya\Pictures\Sh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1788" y="4876800"/>
            <a:ext cx="1116012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8153400" y="6243638"/>
            <a:ext cx="76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  <a:cs typeface="+mn-cs"/>
              </a:rPr>
              <a:t>shy</a:t>
            </a:r>
          </a:p>
        </p:txBody>
      </p:sp>
      <p:pic>
        <p:nvPicPr>
          <p:cNvPr id="16387" name="Picture 4" descr="C:\Users\Tanya\Pictures\Gracefu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4876800"/>
            <a:ext cx="990600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0" y="6248400"/>
            <a:ext cx="1371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  <a:cs typeface="+mn-cs"/>
              </a:rPr>
              <a:t>graceful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2209800"/>
            <a:ext cx="7620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buFont typeface="Arial" pitchFamily="34" charset="0"/>
              <a:buChar char="•"/>
              <a:defRPr/>
            </a:pPr>
            <a:r>
              <a:rPr lang="en-US" dirty="0">
                <a:latin typeface="+mn-lt"/>
                <a:cs typeface="Arial" pitchFamily="34" charset="0"/>
              </a:rPr>
              <a:t>What does the character say and </a:t>
            </a:r>
            <a:r>
              <a:rPr lang="en-US" dirty="0" smtClean="0">
                <a:latin typeface="+mn-lt"/>
                <a:cs typeface="Arial" pitchFamily="34" charset="0"/>
              </a:rPr>
              <a:t>think</a:t>
            </a:r>
            <a:r>
              <a:rPr lang="en-US" dirty="0" smtClean="0">
                <a:latin typeface="+mn-lt"/>
                <a:cs typeface="Arial" pitchFamily="34" charset="0"/>
              </a:rPr>
              <a:t>?</a:t>
            </a:r>
            <a:endParaRPr lang="en-US" dirty="0">
              <a:latin typeface="+mn-lt"/>
              <a:cs typeface="Arial" pitchFamily="34" charset="0"/>
            </a:endParaRPr>
          </a:p>
          <a:p>
            <a:pPr indent="457200">
              <a:buFont typeface="Arial" pitchFamily="34" charset="0"/>
              <a:buChar char="•"/>
              <a:defRPr/>
            </a:pPr>
            <a:r>
              <a:rPr lang="en-US" dirty="0">
                <a:latin typeface="+mn-lt"/>
                <a:cs typeface="Arial" pitchFamily="34" charset="0"/>
              </a:rPr>
              <a:t>What does the character </a:t>
            </a:r>
            <a:r>
              <a:rPr lang="en-US" dirty="0" smtClean="0">
                <a:latin typeface="+mn-lt"/>
                <a:cs typeface="Arial" pitchFamily="34" charset="0"/>
              </a:rPr>
              <a:t>do (physical </a:t>
            </a:r>
          </a:p>
          <a:p>
            <a:pPr indent="457200">
              <a:buFont typeface="Arial" pitchFamily="34" charset="0"/>
              <a:buChar char="•"/>
              <a:defRPr/>
            </a:pPr>
            <a:r>
              <a:rPr lang="en-US" dirty="0" smtClean="0">
                <a:latin typeface="+mn-lt"/>
                <a:cs typeface="Arial" pitchFamily="34" charset="0"/>
              </a:rPr>
              <a:t>actions)</a:t>
            </a:r>
            <a:r>
              <a:rPr lang="en-US" dirty="0" smtClean="0">
                <a:latin typeface="+mn-lt"/>
                <a:cs typeface="Arial" pitchFamily="34" charset="0"/>
              </a:rPr>
              <a:t>?</a:t>
            </a:r>
            <a:endParaRPr lang="en-US" dirty="0">
              <a:latin typeface="+mn-lt"/>
              <a:cs typeface="Arial" pitchFamily="34" charset="0"/>
            </a:endParaRPr>
          </a:p>
          <a:p>
            <a:pPr>
              <a:defRPr/>
            </a:pPr>
            <a:endParaRPr lang="en-US" dirty="0">
              <a:cs typeface="+mn-cs"/>
            </a:endParaRPr>
          </a:p>
        </p:txBody>
      </p: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6781800" y="2286000"/>
            <a:ext cx="2362200" cy="1066800"/>
            <a:chOff x="6781800" y="2286000"/>
            <a:chExt cx="2362200" cy="707886"/>
          </a:xfrm>
        </p:grpSpPr>
        <p:sp>
          <p:nvSpPr>
            <p:cNvPr id="9" name="Right Brace 8"/>
            <p:cNvSpPr/>
            <p:nvPr/>
          </p:nvSpPr>
          <p:spPr>
            <a:xfrm>
              <a:off x="6781800" y="2362185"/>
              <a:ext cx="381000" cy="533295"/>
            </a:xfrm>
            <a:prstGeom prst="rightBrac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239000" y="2286000"/>
              <a:ext cx="1905000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i="1" dirty="0">
                  <a:solidFill>
                    <a:schemeClr val="accent6"/>
                  </a:solidFill>
                  <a:latin typeface="+mn-lt"/>
                  <a:cs typeface="+mn-cs"/>
                </a:rPr>
                <a:t>Direct presentation</a:t>
              </a:r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7239000" y="3429000"/>
            <a:ext cx="2209800" cy="1219200"/>
            <a:chOff x="7239000" y="3124200"/>
            <a:chExt cx="2209800" cy="1219200"/>
          </a:xfrm>
        </p:grpSpPr>
        <p:sp>
          <p:nvSpPr>
            <p:cNvPr id="11" name="Right Brace 10"/>
            <p:cNvSpPr/>
            <p:nvPr/>
          </p:nvSpPr>
          <p:spPr>
            <a:xfrm>
              <a:off x="7239000" y="3124200"/>
              <a:ext cx="381000" cy="1219200"/>
            </a:xfrm>
            <a:prstGeom prst="rightBrac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543800" y="3352800"/>
              <a:ext cx="1905000" cy="708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i="1" dirty="0">
                  <a:solidFill>
                    <a:schemeClr val="accent6"/>
                  </a:solidFill>
                  <a:latin typeface="+mn-lt"/>
                  <a:cs typeface="+mn-cs"/>
                </a:rPr>
                <a:t>Indirect presentation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1066800"/>
            <a:ext cx="91440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i="1" dirty="0">
                <a:solidFill>
                  <a:schemeClr val="accent6"/>
                </a:solidFill>
                <a:latin typeface="+mn-lt"/>
                <a:cs typeface="+mn-cs"/>
              </a:rPr>
              <a:t>To identify character traits, think of the following:</a:t>
            </a:r>
            <a:endParaRPr lang="en-US" sz="3600" i="1" dirty="0"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3276600"/>
            <a:ext cx="743902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buFont typeface="Arial" pitchFamily="34" charset="0"/>
              <a:buChar char="•"/>
              <a:defRPr/>
            </a:pPr>
            <a:r>
              <a:rPr lang="en-US" dirty="0">
                <a:cs typeface="Arial" pitchFamily="34" charset="0"/>
              </a:rPr>
              <a:t>How does the character look?</a:t>
            </a:r>
          </a:p>
          <a:p>
            <a:pPr indent="457200">
              <a:buFont typeface="Arial" pitchFamily="34" charset="0"/>
              <a:buChar char="•"/>
              <a:defRPr/>
            </a:pPr>
            <a:r>
              <a:rPr lang="en-US" dirty="0">
                <a:cs typeface="Arial" pitchFamily="34" charset="0"/>
              </a:rPr>
              <a:t>What do the other characters think about the character?</a:t>
            </a:r>
          </a:p>
          <a:p>
            <a:pPr indent="457200">
              <a:buFont typeface="Arial" pitchFamily="34" charset="0"/>
              <a:buChar char="•"/>
              <a:defRPr/>
            </a:pPr>
            <a:r>
              <a:rPr lang="en-US" dirty="0">
                <a:cs typeface="Arial" pitchFamily="34" charset="0"/>
              </a:rPr>
              <a:t>How does the character make you feel?</a:t>
            </a:r>
          </a:p>
          <a:p>
            <a:pPr>
              <a:defRPr/>
            </a:pPr>
            <a:endParaRPr lang="en-US" dirty="0">
              <a:cs typeface="+mn-cs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467600" y="6718300"/>
          <a:ext cx="1040130" cy="140208"/>
        </p:xfrm>
        <a:graphic>
          <a:graphicData uri="http://schemas.openxmlformats.org/drawingml/2006/table">
            <a:tbl>
              <a:tblPr/>
              <a:tblGrid>
                <a:gridCol w="1040130"/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Arial"/>
                        </a:rPr>
                        <a:t>©2010 </a:t>
                      </a:r>
                      <a:r>
                        <a:rPr lang="en-US" sz="800" dirty="0" err="1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Arial"/>
                        </a:rPr>
                        <a:t>Thinkstock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228600" y="1676400"/>
          <a:ext cx="8686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152400" y="1519238"/>
            <a:ext cx="8839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  <a:cs typeface="+mn-cs"/>
              </a:rPr>
              <a:t>The Name of Your Character: ________</a:t>
            </a:r>
          </a:p>
        </p:txBody>
      </p:sp>
      <p:sp>
        <p:nvSpPr>
          <p:cNvPr id="4105" name="TextBox 8"/>
          <p:cNvSpPr txBox="1">
            <a:spLocks noChangeArrowheads="1"/>
          </p:cNvSpPr>
          <p:nvPr/>
        </p:nvSpPr>
        <p:spPr bwMode="auto">
          <a:xfrm>
            <a:off x="0" y="5562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latin typeface="+mn-lt"/>
                <a:cs typeface="+mn-cs"/>
              </a:rPr>
              <a:t>Identify a character trait _____________</a:t>
            </a:r>
          </a:p>
        </p:txBody>
      </p:sp>
      <p:sp>
        <p:nvSpPr>
          <p:cNvPr id="4106" name="TextBox 9"/>
          <p:cNvSpPr txBox="1">
            <a:spLocks noChangeArrowheads="1"/>
          </p:cNvSpPr>
          <p:nvPr/>
        </p:nvSpPr>
        <p:spPr bwMode="auto">
          <a:xfrm>
            <a:off x="0" y="602773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latin typeface="+mn-lt"/>
                <a:cs typeface="+mn-cs"/>
              </a:rPr>
              <a:t>If possible, identify another character trait ________________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838200"/>
            <a:ext cx="932979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i="1" dirty="0" smtClean="0">
                <a:solidFill>
                  <a:schemeClr val="accent6"/>
                </a:solidFill>
                <a:latin typeface="+mn-lt"/>
                <a:cs typeface="+mn-cs"/>
              </a:rPr>
              <a:t>Create</a:t>
            </a:r>
            <a:r>
              <a:rPr lang="en-US" sz="4000" i="1" dirty="0" smtClean="0">
                <a:solidFill>
                  <a:schemeClr val="accent6"/>
                </a:solidFill>
                <a:latin typeface="+mn-lt"/>
                <a:cs typeface="+mn-cs"/>
              </a:rPr>
              <a:t> </a:t>
            </a:r>
            <a:r>
              <a:rPr lang="en-US" sz="4000" i="1" dirty="0">
                <a:solidFill>
                  <a:schemeClr val="accent6"/>
                </a:solidFill>
                <a:latin typeface="+mn-lt"/>
                <a:cs typeface="+mn-cs"/>
              </a:rPr>
              <a:t>an </a:t>
            </a:r>
            <a:r>
              <a:rPr lang="en-US" sz="4000" i="1" dirty="0" smtClean="0">
                <a:solidFill>
                  <a:schemeClr val="accent6"/>
                </a:solidFill>
                <a:latin typeface="+mn-lt"/>
                <a:cs typeface="+mn-cs"/>
              </a:rPr>
              <a:t>SADRR chart</a:t>
            </a:r>
            <a:r>
              <a:rPr lang="en-US" sz="4000" i="1" dirty="0" smtClean="0">
                <a:solidFill>
                  <a:schemeClr val="accent6"/>
                </a:solidFill>
                <a:latin typeface="+mn-lt"/>
                <a:cs typeface="+mn-cs"/>
              </a:rPr>
              <a:t> when </a:t>
            </a:r>
            <a:r>
              <a:rPr lang="en-US" sz="4000" i="1" dirty="0">
                <a:solidFill>
                  <a:schemeClr val="accent6"/>
                </a:solidFill>
                <a:latin typeface="+mn-lt"/>
                <a:cs typeface="+mn-cs"/>
              </a:rPr>
              <a:t>you read.</a:t>
            </a:r>
            <a:endParaRPr lang="en-US" sz="4000" i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4100" grpId="0"/>
      <p:bldP spid="4105" grpId="0"/>
      <p:bldP spid="41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TextBox 2"/>
          <p:cNvSpPr txBox="1">
            <a:spLocks noChangeArrowheads="1"/>
          </p:cNvSpPr>
          <p:nvPr/>
        </p:nvSpPr>
        <p:spPr bwMode="auto">
          <a:xfrm>
            <a:off x="1447800" y="2286000"/>
            <a:ext cx="74676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“Once upon a time, in a small village in Russia there lived a woman called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Baboushka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. 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Baboushka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was very house-proud.  She had the tidiest house in the village and the most beautiful garden.  She was always cooking, scrubbing, and sweeping, polishing and painting.”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150938"/>
            <a:ext cx="89154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i="1" dirty="0">
                <a:solidFill>
                  <a:schemeClr val="accent6"/>
                </a:solidFill>
                <a:latin typeface="+mn-lt"/>
                <a:cs typeface="+mn-cs"/>
              </a:rPr>
              <a:t>Read </a:t>
            </a:r>
            <a:r>
              <a:rPr lang="en-US" sz="2800" i="1" dirty="0" smtClean="0">
                <a:solidFill>
                  <a:schemeClr val="accent6"/>
                </a:solidFill>
                <a:latin typeface="+mn-lt"/>
                <a:cs typeface="+mn-cs"/>
              </a:rPr>
              <a:t>the excerpt and identify a character trait for </a:t>
            </a:r>
            <a:r>
              <a:rPr lang="en-US" sz="2800" i="1" dirty="0" err="1" smtClean="0">
                <a:solidFill>
                  <a:schemeClr val="accent6"/>
                </a:solidFill>
                <a:latin typeface="+mn-lt"/>
                <a:cs typeface="+mn-cs"/>
              </a:rPr>
              <a:t>Baboushka</a:t>
            </a:r>
            <a:endParaRPr lang="en-US" sz="2800" i="1" dirty="0">
              <a:latin typeface="+mn-lt"/>
              <a:cs typeface="+mn-cs"/>
            </a:endParaRPr>
          </a:p>
        </p:txBody>
      </p:sp>
      <p:pic>
        <p:nvPicPr>
          <p:cNvPr id="1026" name="Picture 2" descr="C:\Users\e805225\AppData\Local\Microsoft\Windows\Temporary Internet Files\Content.IE5\UEOX7LC1\MP90044304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88858"/>
            <a:ext cx="1447800" cy="2169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09800"/>
            <a:ext cx="7772400" cy="3886200"/>
          </a:xfrm>
        </p:spPr>
        <p:txBody>
          <a:bodyPr/>
          <a:lstStyle/>
          <a:p>
            <a:pPr>
              <a:buNone/>
            </a:pPr>
            <a:r>
              <a:rPr lang="en-US" sz="2800" b="0" i="0" dirty="0" smtClean="0">
                <a:solidFill>
                  <a:schemeClr val="tx1"/>
                </a:solidFill>
                <a:latin typeface="Georgia" pitchFamily="18" charset="0"/>
              </a:rPr>
              <a:t>“All the villagers were out in the square talking</a:t>
            </a:r>
          </a:p>
          <a:p>
            <a:pPr>
              <a:buNone/>
            </a:pPr>
            <a:r>
              <a:rPr lang="en-US" sz="2800" b="0" i="0" dirty="0" smtClean="0">
                <a:solidFill>
                  <a:schemeClr val="tx1"/>
                </a:solidFill>
                <a:latin typeface="Georgia" pitchFamily="18" charset="0"/>
              </a:rPr>
              <a:t>about the bright new star that had just appeared</a:t>
            </a:r>
          </a:p>
          <a:p>
            <a:pPr>
              <a:buNone/>
            </a:pPr>
            <a:r>
              <a:rPr lang="en-US" sz="2800" b="0" i="0" dirty="0" smtClean="0">
                <a:solidFill>
                  <a:schemeClr val="tx1"/>
                </a:solidFill>
                <a:latin typeface="Georgia" pitchFamily="18" charset="0"/>
              </a:rPr>
              <a:t>in the sky.  Everyone was very excited about the</a:t>
            </a:r>
          </a:p>
          <a:p>
            <a:pPr>
              <a:buNone/>
            </a:pPr>
            <a:r>
              <a:rPr lang="en-US" sz="2800" b="0" i="0" dirty="0" smtClean="0">
                <a:solidFill>
                  <a:schemeClr val="tx1"/>
                </a:solidFill>
                <a:latin typeface="Georgia" pitchFamily="18" charset="0"/>
              </a:rPr>
              <a:t>star because it brought great news.  But</a:t>
            </a:r>
          </a:p>
          <a:p>
            <a:pPr>
              <a:buNone/>
            </a:pPr>
            <a:r>
              <a:rPr lang="en-US" sz="2800" b="0" i="0" dirty="0" err="1" smtClean="0">
                <a:solidFill>
                  <a:schemeClr val="tx1"/>
                </a:solidFill>
                <a:latin typeface="Georgia" pitchFamily="18" charset="0"/>
              </a:rPr>
              <a:t>Baboushka</a:t>
            </a:r>
            <a:r>
              <a:rPr lang="en-US" sz="2800" b="0" i="0" dirty="0" smtClean="0">
                <a:solidFill>
                  <a:schemeClr val="tx1"/>
                </a:solidFill>
                <a:latin typeface="Georgia" pitchFamily="18" charset="0"/>
              </a:rPr>
              <a:t> didn’t even notice the dazzling star </a:t>
            </a:r>
          </a:p>
          <a:p>
            <a:pPr>
              <a:buNone/>
            </a:pPr>
            <a:r>
              <a:rPr lang="en-US" sz="2800" b="0" i="0" dirty="0" smtClean="0">
                <a:solidFill>
                  <a:schemeClr val="tx1"/>
                </a:solidFill>
                <a:latin typeface="Georgia" pitchFamily="18" charset="0"/>
              </a:rPr>
              <a:t>she was far too busy cleaning her house.”</a:t>
            </a:r>
          </a:p>
          <a:p>
            <a:endParaRPr lang="en-US" sz="2800" b="0" i="0" dirty="0" smtClean="0">
              <a:solidFill>
                <a:schemeClr val="tx1"/>
              </a:solidFill>
            </a:endParaRPr>
          </a:p>
          <a:p>
            <a:r>
              <a:rPr lang="en-US" sz="3600" i="0" dirty="0" smtClean="0"/>
              <a:t>Let’s use an organizer</a:t>
            </a:r>
            <a:endParaRPr lang="en-US" sz="3600" i="0" dirty="0"/>
          </a:p>
        </p:txBody>
      </p:sp>
      <p:pic>
        <p:nvPicPr>
          <p:cNvPr id="2052" name="Picture 4" descr="C:\Users\e805225\AppData\Local\Microsoft\Windows\Temporary Internet Files\Content.IE5\UEOX7LC1\MC90024192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191862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0" y="228600"/>
            <a:ext cx="594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Character Name: </a:t>
            </a:r>
            <a:r>
              <a:rPr lang="en-US" b="1" i="1" dirty="0" err="1" smtClean="0"/>
              <a:t>Baboushka</a:t>
            </a:r>
            <a:endParaRPr lang="en-US" b="1" i="1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228600" y="1062335"/>
          <a:ext cx="8686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4800" y="1752600"/>
            <a:ext cx="2590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800" b="1" i="1" dirty="0" smtClean="0">
                <a:solidFill>
                  <a:schemeClr val="accent6"/>
                </a:solidFill>
                <a:cs typeface="+mn-cs"/>
              </a:rPr>
              <a:t>She feels she must always clean and is very “house-proud”.</a:t>
            </a:r>
            <a:endParaRPr lang="en-US" sz="1800" b="1" i="1" dirty="0">
              <a:solidFill>
                <a:schemeClr val="accent6"/>
              </a:solidFill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429000" y="2057400"/>
            <a:ext cx="243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800" b="1" i="1" dirty="0" smtClean="0">
                <a:solidFill>
                  <a:schemeClr val="accent6"/>
                </a:solidFill>
                <a:cs typeface="+mn-cs"/>
              </a:rPr>
              <a:t>She is very busy and constantly cleaning.</a:t>
            </a:r>
            <a:endParaRPr lang="en-US" sz="1800" b="1" i="1" dirty="0">
              <a:solidFill>
                <a:schemeClr val="accent6"/>
              </a:solidFill>
              <a:cs typeface="+mn-cs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324600" y="1900238"/>
            <a:ext cx="2514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i="1" dirty="0" smtClean="0">
                <a:solidFill>
                  <a:schemeClr val="accent6"/>
                </a:solidFill>
                <a:cs typeface="+mn-cs"/>
              </a:rPr>
              <a:t>She looks very neat and clean.</a:t>
            </a:r>
            <a:endParaRPr lang="en-US" sz="1800" b="1" i="1" dirty="0">
              <a:solidFill>
                <a:schemeClr val="accent6"/>
              </a:solidFill>
              <a:cs typeface="+mn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57400" y="4191000"/>
            <a:ext cx="2133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800" b="1" i="1" dirty="0" smtClean="0">
                <a:solidFill>
                  <a:schemeClr val="accent6"/>
                </a:solidFill>
                <a:cs typeface="+mn-cs"/>
              </a:rPr>
              <a:t>She had the tidiest house and most beautiful garden</a:t>
            </a:r>
            <a:endParaRPr lang="en-US" sz="1800" b="1" i="1" dirty="0">
              <a:solidFill>
                <a:schemeClr val="accent6"/>
              </a:solidFill>
              <a:cs typeface="+mn-cs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800600" y="4110038"/>
            <a:ext cx="243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i="1" dirty="0">
                <a:solidFill>
                  <a:schemeClr val="accent6"/>
                </a:solidFill>
                <a:cs typeface="+mn-cs"/>
              </a:rPr>
              <a:t>I like </a:t>
            </a:r>
            <a:r>
              <a:rPr lang="en-US" sz="1800" b="1" i="1" dirty="0" smtClean="0">
                <a:solidFill>
                  <a:schemeClr val="accent6"/>
                </a:solidFill>
                <a:cs typeface="+mn-cs"/>
              </a:rPr>
              <a:t>her.  She seems like a nice lady</a:t>
            </a:r>
            <a:endParaRPr lang="en-US" sz="1800" b="1" i="1" dirty="0">
              <a:solidFill>
                <a:schemeClr val="accent6"/>
              </a:solidFill>
              <a:cs typeface="+mn-cs"/>
            </a:endParaRPr>
          </a:p>
        </p:txBody>
      </p:sp>
      <p:sp>
        <p:nvSpPr>
          <p:cNvPr id="6153" name="TextBox 8"/>
          <p:cNvSpPr txBox="1">
            <a:spLocks noChangeArrowheads="1"/>
          </p:cNvSpPr>
          <p:nvPr/>
        </p:nvSpPr>
        <p:spPr bwMode="auto">
          <a:xfrm>
            <a:off x="0" y="5176838"/>
            <a:ext cx="8991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cs typeface="+mn-cs"/>
              </a:rPr>
              <a:t>Identify a character trait for </a:t>
            </a:r>
            <a:r>
              <a:rPr lang="en-US" b="1" i="1" dirty="0" err="1" smtClean="0">
                <a:cs typeface="+mn-cs"/>
              </a:rPr>
              <a:t>Baboushka</a:t>
            </a:r>
            <a:r>
              <a:rPr lang="en-US" b="1" dirty="0" smtClean="0">
                <a:cs typeface="+mn-cs"/>
              </a:rPr>
              <a:t>:  </a:t>
            </a:r>
            <a:r>
              <a:rPr lang="en-US" b="1" dirty="0">
                <a:cs typeface="+mn-cs"/>
              </a:rPr>
              <a:t>__</a:t>
            </a:r>
            <a:r>
              <a:rPr lang="en-US" b="1" dirty="0">
                <a:solidFill>
                  <a:schemeClr val="accent6"/>
                </a:solidFill>
                <a:cs typeface="+mn-cs"/>
              </a:rPr>
              <a:t>_</a:t>
            </a:r>
            <a:r>
              <a:rPr lang="en-US" b="1" i="1" dirty="0">
                <a:solidFill>
                  <a:schemeClr val="accent6"/>
                </a:solidFill>
                <a:cs typeface="+mn-cs"/>
              </a:rPr>
              <a:t>________</a:t>
            </a:r>
            <a:r>
              <a:rPr lang="en-US" b="1" i="1" dirty="0">
                <a:cs typeface="+mn-cs"/>
              </a:rPr>
              <a:t>_</a:t>
            </a:r>
            <a:r>
              <a:rPr lang="en-US" b="1" dirty="0">
                <a:cs typeface="+mn-cs"/>
              </a:rPr>
              <a:t>____</a:t>
            </a:r>
          </a:p>
        </p:txBody>
      </p:sp>
      <p:sp>
        <p:nvSpPr>
          <p:cNvPr id="22537" name="TextBox 9"/>
          <p:cNvSpPr txBox="1">
            <a:spLocks noChangeArrowheads="1"/>
          </p:cNvSpPr>
          <p:nvPr/>
        </p:nvSpPr>
        <p:spPr bwMode="auto">
          <a:xfrm>
            <a:off x="0" y="5938838"/>
            <a:ext cx="8915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If possible, identify another character trait: ________________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019800" y="5176838"/>
            <a:ext cx="1600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smtClean="0">
                <a:solidFill>
                  <a:schemeClr val="accent6"/>
                </a:solidFill>
                <a:cs typeface="+mn-cs"/>
              </a:rPr>
              <a:t>C</a:t>
            </a:r>
            <a:r>
              <a:rPr lang="en-US" b="1" i="1" dirty="0" smtClean="0">
                <a:solidFill>
                  <a:schemeClr val="accent6"/>
                </a:solidFill>
                <a:cs typeface="+mn-cs"/>
              </a:rPr>
              <a:t>lean</a:t>
            </a:r>
            <a:endParaRPr lang="en-US" b="1" i="1" dirty="0">
              <a:solidFill>
                <a:schemeClr val="accent6"/>
              </a:solidFill>
              <a:cs typeface="+mn-cs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19800" y="5862638"/>
            <a:ext cx="2438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smtClean="0">
                <a:solidFill>
                  <a:schemeClr val="accent6"/>
                </a:solidFill>
                <a:cs typeface="+mn-cs"/>
              </a:rPr>
              <a:t>Hard worker</a:t>
            </a:r>
            <a:endParaRPr lang="en-US" b="1" i="1" dirty="0">
              <a:solidFill>
                <a:schemeClr val="accent6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p"/>
      <p:bldP spid="6" grpId="0" build="p"/>
      <p:bldP spid="7" grpId="0" build="p"/>
      <p:bldP spid="8" grpId="0" build="p"/>
      <p:bldP spid="11" grpId="0" build="p"/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228600" y="6172200"/>
            <a:ext cx="1600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  <a:cs typeface="+mn-cs"/>
              </a:rPr>
              <a:t>devious</a:t>
            </a:r>
          </a:p>
        </p:txBody>
      </p:sp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7467600" y="6248400"/>
            <a:ext cx="1676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  <a:cs typeface="+mn-cs"/>
              </a:rPr>
              <a:t>protective</a:t>
            </a:r>
          </a:p>
        </p:txBody>
      </p:sp>
      <p:pic>
        <p:nvPicPr>
          <p:cNvPr id="24579" name="Picture 2" descr="C:\Users\Tanya\Pictures\Evi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105400"/>
            <a:ext cx="11049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C:\Users\Tanya\Pictures\policeman_turn_look_md_cl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5095875"/>
            <a:ext cx="11811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990600" y="1447800"/>
            <a:ext cx="7239000" cy="3786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dirty="0">
                <a:latin typeface="+mn-lt"/>
                <a:cs typeface="+mn-cs"/>
              </a:rPr>
              <a:t>Character traits are </a:t>
            </a:r>
            <a:r>
              <a:rPr lang="en-US" i="1" dirty="0">
                <a:solidFill>
                  <a:schemeClr val="accent6"/>
                </a:solidFill>
                <a:latin typeface="+mn-lt"/>
                <a:cs typeface="+mn-cs"/>
              </a:rPr>
              <a:t>descriptive adjectives</a:t>
            </a:r>
            <a:r>
              <a:rPr lang="en-US" dirty="0">
                <a:latin typeface="+mn-lt"/>
                <a:cs typeface="+mn-cs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dirty="0">
              <a:latin typeface="+mn-lt"/>
              <a:cs typeface="+mn-cs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dirty="0">
                <a:latin typeface="+mn-lt"/>
                <a:cs typeface="+mn-cs"/>
              </a:rPr>
              <a:t>We can describe characters using character traits that tell us the specific qualities of the character. </a:t>
            </a:r>
          </a:p>
          <a:p>
            <a:pPr>
              <a:buFont typeface="Wingdings" pitchFamily="2" charset="2"/>
              <a:buChar char="§"/>
              <a:defRPr/>
            </a:pPr>
            <a:endParaRPr lang="en-US" dirty="0">
              <a:latin typeface="+mn-lt"/>
              <a:cs typeface="+mn-cs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dirty="0">
                <a:latin typeface="+mn-lt"/>
                <a:cs typeface="+mn-cs"/>
              </a:rPr>
              <a:t>An author may tell us the character traits directly </a:t>
            </a:r>
            <a:r>
              <a:rPr lang="en-US" i="1" dirty="0">
                <a:solidFill>
                  <a:schemeClr val="accent6"/>
                </a:solidFill>
                <a:latin typeface="+mn-lt"/>
                <a:cs typeface="+mn-cs"/>
              </a:rPr>
              <a:t>(direct presentation), </a:t>
            </a:r>
            <a:r>
              <a:rPr lang="en-US" dirty="0">
                <a:latin typeface="+mn-lt"/>
                <a:cs typeface="+mn-cs"/>
              </a:rPr>
              <a:t>but more often the author will show us these traits by what the character does </a:t>
            </a:r>
            <a:r>
              <a:rPr lang="en-US" i="1" dirty="0">
                <a:solidFill>
                  <a:schemeClr val="accent6"/>
                </a:solidFill>
                <a:latin typeface="+mn-lt"/>
                <a:cs typeface="+mn-cs"/>
              </a:rPr>
              <a:t>(indirect presentation).</a:t>
            </a:r>
          </a:p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85800"/>
            <a:ext cx="38687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i="1" dirty="0">
                <a:solidFill>
                  <a:schemeClr val="accent6"/>
                </a:solidFill>
                <a:latin typeface="+mn-lt"/>
                <a:cs typeface="+mn-cs"/>
              </a:rPr>
              <a:t>Did You Notice?</a:t>
            </a:r>
            <a:endParaRPr lang="en-US" sz="4000" i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990600"/>
            <a:ext cx="9144000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You may remember </a:t>
            </a:r>
            <a:r>
              <a:rPr lang="en-US" dirty="0" smtClean="0">
                <a:cs typeface="+mn-cs"/>
              </a:rPr>
              <a:t>the terms </a:t>
            </a:r>
            <a:r>
              <a:rPr lang="en-US" dirty="0">
                <a:cs typeface="+mn-cs"/>
              </a:rPr>
              <a:t>we used to classify characters </a:t>
            </a:r>
            <a:r>
              <a:rPr lang="en-US" dirty="0" smtClean="0">
                <a:cs typeface="+mn-cs"/>
              </a:rPr>
              <a:t>last week when discussing story elements.  We </a:t>
            </a:r>
            <a:r>
              <a:rPr lang="en-US" dirty="0">
                <a:cs typeface="+mn-cs"/>
              </a:rPr>
              <a:t>can use the same terms for classifying characters in the novel</a:t>
            </a:r>
            <a:r>
              <a:rPr lang="en-US" dirty="0" smtClean="0">
                <a:cs typeface="+mn-cs"/>
              </a:rPr>
              <a:t>.</a:t>
            </a:r>
          </a:p>
          <a:p>
            <a:pPr>
              <a:defRPr/>
            </a:pPr>
            <a:endParaRPr lang="en-US" dirty="0">
              <a:cs typeface="+mn-cs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dirty="0">
                <a:cs typeface="+mn-cs"/>
              </a:rPr>
              <a:t>The </a:t>
            </a:r>
            <a:r>
              <a:rPr lang="en-US" i="1" dirty="0">
                <a:solidFill>
                  <a:schemeClr val="accent6"/>
                </a:solidFill>
                <a:cs typeface="+mn-cs"/>
              </a:rPr>
              <a:t>protagonist</a:t>
            </a:r>
            <a:r>
              <a:rPr lang="en-US" dirty="0">
                <a:cs typeface="+mn-cs"/>
              </a:rPr>
              <a:t> is the main character.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dirty="0">
                <a:cs typeface="+mn-cs"/>
              </a:rPr>
              <a:t>The </a:t>
            </a:r>
            <a:r>
              <a:rPr lang="en-US" i="1" dirty="0">
                <a:solidFill>
                  <a:schemeClr val="accent6"/>
                </a:solidFill>
                <a:cs typeface="+mn-cs"/>
              </a:rPr>
              <a:t>antagonist</a:t>
            </a:r>
            <a:r>
              <a:rPr lang="en-US" dirty="0">
                <a:cs typeface="+mn-cs"/>
              </a:rPr>
              <a:t> is the character or force opposing the main character</a:t>
            </a:r>
            <a:r>
              <a:rPr lang="en-US" dirty="0" smtClean="0">
                <a:cs typeface="+mn-cs"/>
              </a:rPr>
              <a:t>.</a:t>
            </a:r>
          </a:p>
          <a:p>
            <a:pPr>
              <a:defRPr/>
            </a:pPr>
            <a:endParaRPr lang="en-US" sz="2800" b="1" i="1" dirty="0" smtClean="0">
              <a:solidFill>
                <a:srgbClr val="33CCFF"/>
              </a:solidFill>
              <a:latin typeface="+mj-lt"/>
              <a:cs typeface="+mn-cs"/>
            </a:endParaRPr>
          </a:p>
          <a:p>
            <a:pPr>
              <a:defRPr/>
            </a:pPr>
            <a:r>
              <a:rPr lang="en-US" sz="2800" b="1" i="1" dirty="0" smtClean="0">
                <a:solidFill>
                  <a:srgbClr val="33CCFF"/>
                </a:solidFill>
                <a:latin typeface="+mj-lt"/>
                <a:cs typeface="+mn-cs"/>
              </a:rPr>
              <a:t>However, here are some new terms to help classify characters further…</a:t>
            </a:r>
            <a:endParaRPr lang="en-US" sz="2800" b="1" i="1" dirty="0">
              <a:solidFill>
                <a:srgbClr val="33CCFF"/>
              </a:solidFill>
              <a:latin typeface="+mj-lt"/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i="1" dirty="0">
                <a:solidFill>
                  <a:schemeClr val="accent6"/>
                </a:solidFill>
                <a:cs typeface="+mn-cs"/>
              </a:rPr>
              <a:t>Flat</a:t>
            </a:r>
            <a:r>
              <a:rPr lang="en-US" dirty="0">
                <a:cs typeface="+mn-cs"/>
              </a:rPr>
              <a:t>:  characterized by one or two traits, summed up in a few sentences</a:t>
            </a:r>
            <a:r>
              <a:rPr lang="en-US" dirty="0" smtClean="0">
                <a:cs typeface="+mn-cs"/>
              </a:rPr>
              <a:t>.  </a:t>
            </a:r>
            <a:endParaRPr lang="en-US" dirty="0"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i="1" dirty="0">
                <a:solidFill>
                  <a:schemeClr val="accent6"/>
                </a:solidFill>
                <a:cs typeface="+mn-cs"/>
              </a:rPr>
              <a:t>Round</a:t>
            </a:r>
            <a:r>
              <a:rPr lang="en-US" dirty="0">
                <a:cs typeface="+mn-cs"/>
              </a:rPr>
              <a:t>:  complex and many-sided</a:t>
            </a:r>
            <a:r>
              <a:rPr lang="en-US" dirty="0" smtClean="0">
                <a:cs typeface="+mn-cs"/>
              </a:rPr>
              <a:t>.  </a:t>
            </a:r>
            <a:endParaRPr lang="en-US" dirty="0"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i="1" dirty="0">
                <a:solidFill>
                  <a:schemeClr val="accent6"/>
                </a:solidFill>
                <a:cs typeface="+mn-cs"/>
              </a:rPr>
              <a:t>Stock</a:t>
            </a:r>
            <a:r>
              <a:rPr lang="en-US" dirty="0">
                <a:cs typeface="+mn-cs"/>
              </a:rPr>
              <a:t>:  a type of flat, stereotypical figure who has occurred so often in fiction that his/her nature is immediately known (i.e. sinister villain, good sheriff, mad scientist, etc.)</a:t>
            </a:r>
          </a:p>
          <a:p>
            <a:pPr>
              <a:defRPr/>
            </a:pPr>
            <a:endParaRPr lang="en-US" dirty="0">
              <a:cs typeface="+mn-cs"/>
            </a:endParaRPr>
          </a:p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304800"/>
            <a:ext cx="54260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i="1" dirty="0">
                <a:solidFill>
                  <a:schemeClr val="accent6"/>
                </a:solidFill>
                <a:latin typeface="+mn-lt"/>
                <a:cs typeface="+mn-cs"/>
              </a:rPr>
              <a:t>Classifying Characters</a:t>
            </a:r>
            <a:endParaRPr lang="en-US" sz="4000" i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2000" y="1981200"/>
            <a:ext cx="7239000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i="1" dirty="0">
                <a:solidFill>
                  <a:schemeClr val="accent6"/>
                </a:solidFill>
                <a:cs typeface="+mn-cs"/>
              </a:rPr>
              <a:t>Static</a:t>
            </a:r>
            <a:r>
              <a:rPr lang="en-US" dirty="0">
                <a:cs typeface="+mn-cs"/>
              </a:rPr>
              <a:t>:  unchanging character from the beginning to the end.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i="1" dirty="0">
                <a:solidFill>
                  <a:schemeClr val="accent6"/>
                </a:solidFill>
                <a:cs typeface="+mn-cs"/>
              </a:rPr>
              <a:t>Developing or Dynamic</a:t>
            </a:r>
            <a:r>
              <a:rPr lang="en-US" dirty="0">
                <a:solidFill>
                  <a:schemeClr val="accent6"/>
                </a:solidFill>
                <a:cs typeface="+mn-cs"/>
              </a:rPr>
              <a:t>:  </a:t>
            </a:r>
            <a:r>
              <a:rPr lang="en-US" dirty="0">
                <a:cs typeface="+mn-cs"/>
              </a:rPr>
              <a:t>undergoes a permanent change in some aspect of his/her character, personality, or outlook.  </a:t>
            </a:r>
          </a:p>
          <a:p>
            <a:pPr>
              <a:defRPr/>
            </a:pPr>
            <a:endParaRPr lang="en-US" dirty="0">
              <a:cs typeface="+mn-cs"/>
            </a:endParaRPr>
          </a:p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143000"/>
            <a:ext cx="54260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i="1" dirty="0">
                <a:solidFill>
                  <a:schemeClr val="accent6"/>
                </a:solidFill>
                <a:latin typeface="+mn-lt"/>
                <a:cs typeface="+mn-cs"/>
              </a:rPr>
              <a:t>Classifying Characters</a:t>
            </a:r>
            <a:endParaRPr lang="en-US" sz="4000" i="1" dirty="0">
              <a:latin typeface="+mn-lt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90600" y="6596063"/>
            <a:ext cx="5867400" cy="2619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548640" lvl="3" indent="-27432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cs"/>
              </a:rPr>
              <a:t>Perrine, L.  (1987)  </a:t>
            </a:r>
            <a:r>
              <a:rPr lang="en-US" sz="1100" b="1" i="1" dirty="0">
                <a:solidFill>
                  <a:schemeClr val="bg1">
                    <a:lumMod val="50000"/>
                  </a:schemeClr>
                </a:solidFill>
                <a:cs typeface="+mn-cs"/>
              </a:rPr>
              <a:t>Story and Structure,  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cs"/>
              </a:rPr>
              <a:t>Toronto:  Harcourt Brace Canada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ishy_bubbles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Fresh</Template>
  <TotalTime>2321</TotalTime>
  <Words>1118</Words>
  <Application>Microsoft Office PowerPoint</Application>
  <PresentationFormat>On-screen Show (4:3)</PresentationFormat>
  <Paragraphs>160</Paragraphs>
  <Slides>16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fishy_bubbles</vt:lpstr>
      <vt:lpstr>Character Analysis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Your turn…</vt:lpstr>
    </vt:vector>
  </TitlesOfParts>
  <Company>eclipsed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 Traits</dc:title>
  <dc:creator>Tanya</dc:creator>
  <cp:lastModifiedBy>e805225</cp:lastModifiedBy>
  <cp:revision>258</cp:revision>
  <dcterms:created xsi:type="dcterms:W3CDTF">2008-03-22T03:45:06Z</dcterms:created>
  <dcterms:modified xsi:type="dcterms:W3CDTF">2012-09-17T15:38:08Z</dcterms:modified>
</cp:coreProperties>
</file>